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6"/>
  </p:notesMasterIdLst>
  <p:sldIdLst>
    <p:sldId id="299" r:id="rId3"/>
    <p:sldId id="300" r:id="rId4"/>
    <p:sldId id="302" r:id="rId5"/>
    <p:sldId id="303" r:id="rId6"/>
    <p:sldId id="301" r:id="rId7"/>
    <p:sldId id="263" r:id="rId8"/>
    <p:sldId id="261" r:id="rId9"/>
    <p:sldId id="266" r:id="rId10"/>
    <p:sldId id="269" r:id="rId11"/>
    <p:sldId id="268" r:id="rId12"/>
    <p:sldId id="267" r:id="rId13"/>
    <p:sldId id="277" r:id="rId14"/>
    <p:sldId id="271" r:id="rId15"/>
    <p:sldId id="260" r:id="rId16"/>
    <p:sldId id="272" r:id="rId17"/>
    <p:sldId id="275" r:id="rId18"/>
    <p:sldId id="274" r:id="rId19"/>
    <p:sldId id="281" r:id="rId20"/>
    <p:sldId id="286" r:id="rId21"/>
    <p:sldId id="285" r:id="rId22"/>
    <p:sldId id="278" r:id="rId23"/>
    <p:sldId id="283" r:id="rId24"/>
    <p:sldId id="284" r:id="rId25"/>
    <p:sldId id="287" r:id="rId26"/>
    <p:sldId id="289" r:id="rId27"/>
    <p:sldId id="290" r:id="rId28"/>
    <p:sldId id="291" r:id="rId29"/>
    <p:sldId id="293" r:id="rId30"/>
    <p:sldId id="294" r:id="rId31"/>
    <p:sldId id="295" r:id="rId32"/>
    <p:sldId id="297" r:id="rId33"/>
    <p:sldId id="298" r:id="rId34"/>
    <p:sldId id="305" r:id="rId3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7" autoAdjust="0"/>
    <p:restoredTop sz="77554" autoAdjust="0"/>
  </p:normalViewPr>
  <p:slideViewPr>
    <p:cSldViewPr>
      <p:cViewPr>
        <p:scale>
          <a:sx n="94" d="100"/>
          <a:sy n="94" d="100"/>
        </p:scale>
        <p:origin x="-1212" y="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4E1BB-60B5-4064-82D8-FA4B3601E3FF}" type="doc">
      <dgm:prSet loTypeId="urn:microsoft.com/office/officeart/2005/8/layout/target3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2940C55-7A2D-4EF6-A0D0-4F508EF98A75}">
      <dgm:prSet/>
      <dgm:spPr/>
      <dgm:t>
        <a:bodyPr/>
        <a:lstStyle/>
        <a:p>
          <a:pPr rtl="0"/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ВиК инфраструктура, мониторинг на подземни и повърхностни </a:t>
          </a:r>
          <a:r>
            <a:rPr lang="bg-BG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води</a:t>
          </a:r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, Национален център за управление на водите в реално време.</a:t>
          </a:r>
          <a:endParaRPr 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2C98022-4E0E-41EF-BBD5-DECE1D9C25C4}" type="parTrans" cxnId="{A3741F69-5CB5-429D-9454-D9ABEDD673C4}">
      <dgm:prSet/>
      <dgm:spPr/>
      <dgm:t>
        <a:bodyPr/>
        <a:lstStyle/>
        <a:p>
          <a:endParaRPr lang="en-US"/>
        </a:p>
      </dgm:t>
    </dgm:pt>
    <dgm:pt modelId="{AF5A7EB5-448F-42AF-B46B-466A36D7CDEE}" type="sibTrans" cxnId="{A3741F69-5CB5-429D-9454-D9ABEDD673C4}">
      <dgm:prSet/>
      <dgm:spPr/>
      <dgm:t>
        <a:bodyPr/>
        <a:lstStyle/>
        <a:p>
          <a:endParaRPr lang="en-US"/>
        </a:p>
      </dgm:t>
    </dgm:pt>
    <dgm:pt modelId="{70B7AB49-4F95-42F0-AC55-812166BD1967}">
      <dgm:prSet/>
      <dgm:spPr/>
      <dgm:t>
        <a:bodyPr/>
        <a:lstStyle/>
        <a:p>
          <a:pPr rtl="0"/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Разделно събиране на битови </a:t>
          </a:r>
          <a:r>
            <a:rPr lang="bg-BG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отпадъци</a:t>
          </a:r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, предварително третиране, повторна употреба, компостиране, съоръжение за опасни отпадъци, доизграждане на съоръжение за болнични отпадъци, изнасяне на стари пестициди.</a:t>
          </a:r>
          <a:endParaRPr 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2923F1E-0623-4A84-B067-6D2ECA676CA4}" type="parTrans" cxnId="{C4778F3F-31B7-47AB-A733-AC8B9800C4AC}">
      <dgm:prSet/>
      <dgm:spPr/>
      <dgm:t>
        <a:bodyPr/>
        <a:lstStyle/>
        <a:p>
          <a:endParaRPr lang="en-US"/>
        </a:p>
      </dgm:t>
    </dgm:pt>
    <dgm:pt modelId="{505A36B1-BF84-4D8A-9447-E988E9FEC7A6}" type="sibTrans" cxnId="{C4778F3F-31B7-47AB-A733-AC8B9800C4AC}">
      <dgm:prSet/>
      <dgm:spPr/>
      <dgm:t>
        <a:bodyPr/>
        <a:lstStyle/>
        <a:p>
          <a:endParaRPr lang="en-US"/>
        </a:p>
      </dgm:t>
    </dgm:pt>
    <dgm:pt modelId="{ADF5E56F-C9DB-4318-B836-7D6EB1EBD088}">
      <dgm:prSet/>
      <dgm:spPr/>
      <dgm:t>
        <a:bodyPr/>
        <a:lstStyle/>
        <a:p>
          <a:pPr rtl="0"/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Дейности по Националната приоритетна рамка за действие за </a:t>
          </a:r>
        </a:p>
        <a:p>
          <a:pPr rtl="0"/>
          <a:r>
            <a:rPr lang="bg-BG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Натура 2000</a:t>
          </a:r>
          <a:endParaRPr 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DBAB15E-BF91-4733-8CD0-3D2F799F0E94}" type="parTrans" cxnId="{D2F11F1A-263E-48AA-8874-E273614739A5}">
      <dgm:prSet/>
      <dgm:spPr/>
      <dgm:t>
        <a:bodyPr/>
        <a:lstStyle/>
        <a:p>
          <a:endParaRPr lang="en-US"/>
        </a:p>
      </dgm:t>
    </dgm:pt>
    <dgm:pt modelId="{C9DE74AD-1B7D-4F5C-AD5B-7C887640D8B0}" type="sibTrans" cxnId="{D2F11F1A-263E-48AA-8874-E273614739A5}">
      <dgm:prSet/>
      <dgm:spPr/>
      <dgm:t>
        <a:bodyPr/>
        <a:lstStyle/>
        <a:p>
          <a:endParaRPr lang="en-US"/>
        </a:p>
      </dgm:t>
    </dgm:pt>
    <dgm:pt modelId="{E48BD87D-924F-4B1E-A627-503B775F11F7}">
      <dgm:prSet/>
      <dgm:spPr/>
      <dgm:t>
        <a:bodyPr/>
        <a:lstStyle/>
        <a:p>
          <a:pPr rtl="0"/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Оптимизиране на законодателството и повишаване капацитета на институциите, отговорни за </a:t>
          </a:r>
          <a:r>
            <a:rPr lang="bg-BG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 и ПИК</a:t>
          </a:r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, а също и насърчаване на устойчивото развитие, вкл. в градска среда (демонстрационни или пилотни проекти).</a:t>
          </a:r>
          <a:endParaRPr 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FC11EE2-385A-4B44-BB65-3F7CAB5D6A9C}" type="parTrans" cxnId="{FA62A144-64D3-49C6-A7E1-7C782287C821}">
      <dgm:prSet/>
      <dgm:spPr/>
      <dgm:t>
        <a:bodyPr/>
        <a:lstStyle/>
        <a:p>
          <a:endParaRPr lang="en-US"/>
        </a:p>
      </dgm:t>
    </dgm:pt>
    <dgm:pt modelId="{330083AB-04F9-44B4-A6BA-6F2CA8EE74EB}" type="sibTrans" cxnId="{FA62A144-64D3-49C6-A7E1-7C782287C821}">
      <dgm:prSet/>
      <dgm:spPr/>
      <dgm:t>
        <a:bodyPr/>
        <a:lstStyle/>
        <a:p>
          <a:endParaRPr lang="en-US"/>
        </a:p>
      </dgm:t>
    </dgm:pt>
    <dgm:pt modelId="{2B29583A-EF59-434C-81BE-DF40F2AEA09E}" type="pres">
      <dgm:prSet presAssocID="{AD84E1BB-60B5-4064-82D8-FA4B3601E3F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14BC10-373C-45C9-A8AF-8BE02F69F66B}" type="pres">
      <dgm:prSet presAssocID="{F2940C55-7A2D-4EF6-A0D0-4F508EF98A75}" presName="circle1" presStyleLbl="node1" presStyleIdx="0" presStyleCnt="4"/>
      <dgm:spPr/>
      <dgm:t>
        <a:bodyPr/>
        <a:lstStyle/>
        <a:p>
          <a:endParaRPr lang="bg-BG"/>
        </a:p>
      </dgm:t>
    </dgm:pt>
    <dgm:pt modelId="{FC5D8F7E-3755-46D0-81D0-5147D4A54A22}" type="pres">
      <dgm:prSet presAssocID="{F2940C55-7A2D-4EF6-A0D0-4F508EF98A75}" presName="space" presStyleCnt="0"/>
      <dgm:spPr/>
      <dgm:t>
        <a:bodyPr/>
        <a:lstStyle/>
        <a:p>
          <a:endParaRPr lang="bg-BG"/>
        </a:p>
      </dgm:t>
    </dgm:pt>
    <dgm:pt modelId="{87E746AB-4395-4267-8832-246CE7D06405}" type="pres">
      <dgm:prSet presAssocID="{F2940C55-7A2D-4EF6-A0D0-4F508EF98A75}" presName="rect1" presStyleLbl="alignAcc1" presStyleIdx="0" presStyleCnt="4" custScaleY="100000" custLinFactNeighborY="211"/>
      <dgm:spPr/>
      <dgm:t>
        <a:bodyPr/>
        <a:lstStyle/>
        <a:p>
          <a:endParaRPr lang="en-US"/>
        </a:p>
      </dgm:t>
    </dgm:pt>
    <dgm:pt modelId="{11ECB853-8AAF-42A1-9B22-71DD66ABC855}" type="pres">
      <dgm:prSet presAssocID="{70B7AB49-4F95-42F0-AC55-812166BD1967}" presName="vertSpace2" presStyleLbl="node1" presStyleIdx="0" presStyleCnt="4"/>
      <dgm:spPr/>
      <dgm:t>
        <a:bodyPr/>
        <a:lstStyle/>
        <a:p>
          <a:endParaRPr lang="bg-BG"/>
        </a:p>
      </dgm:t>
    </dgm:pt>
    <dgm:pt modelId="{CB4604D6-642E-4492-A8E0-8B0562EA634E}" type="pres">
      <dgm:prSet presAssocID="{70B7AB49-4F95-42F0-AC55-812166BD1967}" presName="circle2" presStyleLbl="node1" presStyleIdx="1" presStyleCnt="4"/>
      <dgm:spPr/>
      <dgm:t>
        <a:bodyPr/>
        <a:lstStyle/>
        <a:p>
          <a:endParaRPr lang="bg-BG"/>
        </a:p>
      </dgm:t>
    </dgm:pt>
    <dgm:pt modelId="{1A76D3F8-0101-4E77-9E6A-2C51478F254B}" type="pres">
      <dgm:prSet presAssocID="{70B7AB49-4F95-42F0-AC55-812166BD1967}" presName="rect2" presStyleLbl="alignAcc1" presStyleIdx="1" presStyleCnt="4"/>
      <dgm:spPr/>
      <dgm:t>
        <a:bodyPr/>
        <a:lstStyle/>
        <a:p>
          <a:endParaRPr lang="en-US"/>
        </a:p>
      </dgm:t>
    </dgm:pt>
    <dgm:pt modelId="{860F72E1-03B1-4B3B-9F0A-E79B51990D5F}" type="pres">
      <dgm:prSet presAssocID="{ADF5E56F-C9DB-4318-B836-7D6EB1EBD088}" presName="vertSpace3" presStyleLbl="node1" presStyleIdx="1" presStyleCnt="4"/>
      <dgm:spPr/>
      <dgm:t>
        <a:bodyPr/>
        <a:lstStyle/>
        <a:p>
          <a:endParaRPr lang="bg-BG"/>
        </a:p>
      </dgm:t>
    </dgm:pt>
    <dgm:pt modelId="{80358B60-9B92-4064-862C-3E3750D07B4C}" type="pres">
      <dgm:prSet presAssocID="{ADF5E56F-C9DB-4318-B836-7D6EB1EBD088}" presName="circle3" presStyleLbl="node1" presStyleIdx="2" presStyleCnt="4"/>
      <dgm:spPr/>
      <dgm:t>
        <a:bodyPr/>
        <a:lstStyle/>
        <a:p>
          <a:endParaRPr lang="bg-BG"/>
        </a:p>
      </dgm:t>
    </dgm:pt>
    <dgm:pt modelId="{E3099178-AC7D-4A4A-B771-4DE78540DE08}" type="pres">
      <dgm:prSet presAssocID="{ADF5E56F-C9DB-4318-B836-7D6EB1EBD088}" presName="rect3" presStyleLbl="alignAcc1" presStyleIdx="2" presStyleCnt="4"/>
      <dgm:spPr/>
      <dgm:t>
        <a:bodyPr/>
        <a:lstStyle/>
        <a:p>
          <a:endParaRPr lang="en-US"/>
        </a:p>
      </dgm:t>
    </dgm:pt>
    <dgm:pt modelId="{21434C3C-3058-406C-AF47-97CC5C18B8F8}" type="pres">
      <dgm:prSet presAssocID="{E48BD87D-924F-4B1E-A627-503B775F11F7}" presName="vertSpace4" presStyleLbl="node1" presStyleIdx="2" presStyleCnt="4"/>
      <dgm:spPr/>
      <dgm:t>
        <a:bodyPr/>
        <a:lstStyle/>
        <a:p>
          <a:endParaRPr lang="bg-BG"/>
        </a:p>
      </dgm:t>
    </dgm:pt>
    <dgm:pt modelId="{B4B9FC6F-3699-48E3-8311-E57FA3A821F5}" type="pres">
      <dgm:prSet presAssocID="{E48BD87D-924F-4B1E-A627-503B775F11F7}" presName="circle4" presStyleLbl="node1" presStyleIdx="3" presStyleCnt="4"/>
      <dgm:spPr/>
      <dgm:t>
        <a:bodyPr/>
        <a:lstStyle/>
        <a:p>
          <a:endParaRPr lang="bg-BG"/>
        </a:p>
      </dgm:t>
    </dgm:pt>
    <dgm:pt modelId="{6400B09A-8964-496C-AE6E-C7CA93D517E3}" type="pres">
      <dgm:prSet presAssocID="{E48BD87D-924F-4B1E-A627-503B775F11F7}" presName="rect4" presStyleLbl="alignAcc1" presStyleIdx="3" presStyleCnt="4"/>
      <dgm:spPr/>
      <dgm:t>
        <a:bodyPr/>
        <a:lstStyle/>
        <a:p>
          <a:endParaRPr lang="en-US"/>
        </a:p>
      </dgm:t>
    </dgm:pt>
    <dgm:pt modelId="{52A930AE-0E60-42D6-AFF7-D89B2B83ED98}" type="pres">
      <dgm:prSet presAssocID="{F2940C55-7A2D-4EF6-A0D0-4F508EF98A7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48A80-0946-4C05-9654-D515DA3CF8C1}" type="pres">
      <dgm:prSet presAssocID="{70B7AB49-4F95-42F0-AC55-812166BD1967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5C55B-5296-4800-9E22-36237BA255BE}" type="pres">
      <dgm:prSet presAssocID="{ADF5E56F-C9DB-4318-B836-7D6EB1EBD088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D40BA1-D988-48C8-AAD9-6CCA57579A1D}" type="pres">
      <dgm:prSet presAssocID="{E48BD87D-924F-4B1E-A627-503B775F11F7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A050FD-AD6C-434E-8467-9B9F96BB3287}" type="presOf" srcId="{E48BD87D-924F-4B1E-A627-503B775F11F7}" destId="{6400B09A-8964-496C-AE6E-C7CA93D517E3}" srcOrd="0" destOrd="0" presId="urn:microsoft.com/office/officeart/2005/8/layout/target3"/>
    <dgm:cxn modelId="{2E2FBEDD-EC08-4F1E-9C5F-87D8941A7642}" type="presOf" srcId="{70B7AB49-4F95-42F0-AC55-812166BD1967}" destId="{DBD48A80-0946-4C05-9654-D515DA3CF8C1}" srcOrd="1" destOrd="0" presId="urn:microsoft.com/office/officeart/2005/8/layout/target3"/>
    <dgm:cxn modelId="{64D2C15F-C6A8-4E3B-B8D0-6483515575F2}" type="presOf" srcId="{ADF5E56F-C9DB-4318-B836-7D6EB1EBD088}" destId="{E3099178-AC7D-4A4A-B771-4DE78540DE08}" srcOrd="0" destOrd="0" presId="urn:microsoft.com/office/officeart/2005/8/layout/target3"/>
    <dgm:cxn modelId="{C4778F3F-31B7-47AB-A733-AC8B9800C4AC}" srcId="{AD84E1BB-60B5-4064-82D8-FA4B3601E3FF}" destId="{70B7AB49-4F95-42F0-AC55-812166BD1967}" srcOrd="1" destOrd="0" parTransId="{72923F1E-0623-4A84-B067-6D2ECA676CA4}" sibTransId="{505A36B1-BF84-4D8A-9447-E988E9FEC7A6}"/>
    <dgm:cxn modelId="{9B842447-35C8-45D7-A111-E13184C30E30}" type="presOf" srcId="{ADF5E56F-C9DB-4318-B836-7D6EB1EBD088}" destId="{C465C55B-5296-4800-9E22-36237BA255BE}" srcOrd="1" destOrd="0" presId="urn:microsoft.com/office/officeart/2005/8/layout/target3"/>
    <dgm:cxn modelId="{A3741F69-5CB5-429D-9454-D9ABEDD673C4}" srcId="{AD84E1BB-60B5-4064-82D8-FA4B3601E3FF}" destId="{F2940C55-7A2D-4EF6-A0D0-4F508EF98A75}" srcOrd="0" destOrd="0" parTransId="{C2C98022-4E0E-41EF-BBD5-DECE1D9C25C4}" sibTransId="{AF5A7EB5-448F-42AF-B46B-466A36D7CDEE}"/>
    <dgm:cxn modelId="{D2F11F1A-263E-48AA-8874-E273614739A5}" srcId="{AD84E1BB-60B5-4064-82D8-FA4B3601E3FF}" destId="{ADF5E56F-C9DB-4318-B836-7D6EB1EBD088}" srcOrd="2" destOrd="0" parTransId="{EDBAB15E-BF91-4733-8CD0-3D2F799F0E94}" sibTransId="{C9DE74AD-1B7D-4F5C-AD5B-7C887640D8B0}"/>
    <dgm:cxn modelId="{3C02D568-061D-4009-A71A-23C201A30DCC}" type="presOf" srcId="{E48BD87D-924F-4B1E-A627-503B775F11F7}" destId="{B9D40BA1-D988-48C8-AAD9-6CCA57579A1D}" srcOrd="1" destOrd="0" presId="urn:microsoft.com/office/officeart/2005/8/layout/target3"/>
    <dgm:cxn modelId="{FA62A144-64D3-49C6-A7E1-7C782287C821}" srcId="{AD84E1BB-60B5-4064-82D8-FA4B3601E3FF}" destId="{E48BD87D-924F-4B1E-A627-503B775F11F7}" srcOrd="3" destOrd="0" parTransId="{4FC11EE2-385A-4B44-BB65-3F7CAB5D6A9C}" sibTransId="{330083AB-04F9-44B4-A6BA-6F2CA8EE74EB}"/>
    <dgm:cxn modelId="{171FC2DC-D39B-4BBF-9F9B-1958061DBF5E}" type="presOf" srcId="{F2940C55-7A2D-4EF6-A0D0-4F508EF98A75}" destId="{52A930AE-0E60-42D6-AFF7-D89B2B83ED98}" srcOrd="1" destOrd="0" presId="urn:microsoft.com/office/officeart/2005/8/layout/target3"/>
    <dgm:cxn modelId="{9A53574B-FE66-42CC-9C48-5DFACCAC303E}" type="presOf" srcId="{AD84E1BB-60B5-4064-82D8-FA4B3601E3FF}" destId="{2B29583A-EF59-434C-81BE-DF40F2AEA09E}" srcOrd="0" destOrd="0" presId="urn:microsoft.com/office/officeart/2005/8/layout/target3"/>
    <dgm:cxn modelId="{00B2D029-20A1-4080-BB12-4C4E0996FC0F}" type="presOf" srcId="{F2940C55-7A2D-4EF6-A0D0-4F508EF98A75}" destId="{87E746AB-4395-4267-8832-246CE7D06405}" srcOrd="0" destOrd="0" presId="urn:microsoft.com/office/officeart/2005/8/layout/target3"/>
    <dgm:cxn modelId="{E3FABC1B-7163-419D-B811-E2F2640ED6E0}" type="presOf" srcId="{70B7AB49-4F95-42F0-AC55-812166BD1967}" destId="{1A76D3F8-0101-4E77-9E6A-2C51478F254B}" srcOrd="0" destOrd="0" presId="urn:microsoft.com/office/officeart/2005/8/layout/target3"/>
    <dgm:cxn modelId="{912320A7-49D9-4DAB-ADED-3781474B3174}" type="presParOf" srcId="{2B29583A-EF59-434C-81BE-DF40F2AEA09E}" destId="{B214BC10-373C-45C9-A8AF-8BE02F69F66B}" srcOrd="0" destOrd="0" presId="urn:microsoft.com/office/officeart/2005/8/layout/target3"/>
    <dgm:cxn modelId="{67E5663D-2475-4833-906F-FE64C546D7D9}" type="presParOf" srcId="{2B29583A-EF59-434C-81BE-DF40F2AEA09E}" destId="{FC5D8F7E-3755-46D0-81D0-5147D4A54A22}" srcOrd="1" destOrd="0" presId="urn:microsoft.com/office/officeart/2005/8/layout/target3"/>
    <dgm:cxn modelId="{BC905D83-7866-463F-9E68-EBE9BA00A8F0}" type="presParOf" srcId="{2B29583A-EF59-434C-81BE-DF40F2AEA09E}" destId="{87E746AB-4395-4267-8832-246CE7D06405}" srcOrd="2" destOrd="0" presId="urn:microsoft.com/office/officeart/2005/8/layout/target3"/>
    <dgm:cxn modelId="{F4725F52-DEB6-44A8-86F8-9E4605ED2123}" type="presParOf" srcId="{2B29583A-EF59-434C-81BE-DF40F2AEA09E}" destId="{11ECB853-8AAF-42A1-9B22-71DD66ABC855}" srcOrd="3" destOrd="0" presId="urn:microsoft.com/office/officeart/2005/8/layout/target3"/>
    <dgm:cxn modelId="{83E16450-7FCD-4974-9FE5-B70C674FF93E}" type="presParOf" srcId="{2B29583A-EF59-434C-81BE-DF40F2AEA09E}" destId="{CB4604D6-642E-4492-A8E0-8B0562EA634E}" srcOrd="4" destOrd="0" presId="urn:microsoft.com/office/officeart/2005/8/layout/target3"/>
    <dgm:cxn modelId="{D90AEE38-9578-40BF-B550-765103356A78}" type="presParOf" srcId="{2B29583A-EF59-434C-81BE-DF40F2AEA09E}" destId="{1A76D3F8-0101-4E77-9E6A-2C51478F254B}" srcOrd="5" destOrd="0" presId="urn:microsoft.com/office/officeart/2005/8/layout/target3"/>
    <dgm:cxn modelId="{6C7073DF-DDE5-4211-B20C-E6042453F93D}" type="presParOf" srcId="{2B29583A-EF59-434C-81BE-DF40F2AEA09E}" destId="{860F72E1-03B1-4B3B-9F0A-E79B51990D5F}" srcOrd="6" destOrd="0" presId="urn:microsoft.com/office/officeart/2005/8/layout/target3"/>
    <dgm:cxn modelId="{FB1504A3-DD64-4E1A-8E82-3FE40A707A9D}" type="presParOf" srcId="{2B29583A-EF59-434C-81BE-DF40F2AEA09E}" destId="{80358B60-9B92-4064-862C-3E3750D07B4C}" srcOrd="7" destOrd="0" presId="urn:microsoft.com/office/officeart/2005/8/layout/target3"/>
    <dgm:cxn modelId="{8E79C427-7EB8-4323-B98D-9D4CB687C5F0}" type="presParOf" srcId="{2B29583A-EF59-434C-81BE-DF40F2AEA09E}" destId="{E3099178-AC7D-4A4A-B771-4DE78540DE08}" srcOrd="8" destOrd="0" presId="urn:microsoft.com/office/officeart/2005/8/layout/target3"/>
    <dgm:cxn modelId="{EA49AC29-A624-4252-B6CD-8B9E7C50A905}" type="presParOf" srcId="{2B29583A-EF59-434C-81BE-DF40F2AEA09E}" destId="{21434C3C-3058-406C-AF47-97CC5C18B8F8}" srcOrd="9" destOrd="0" presId="urn:microsoft.com/office/officeart/2005/8/layout/target3"/>
    <dgm:cxn modelId="{09C859AC-FA95-45E9-AE95-3B1571ACECA8}" type="presParOf" srcId="{2B29583A-EF59-434C-81BE-DF40F2AEA09E}" destId="{B4B9FC6F-3699-48E3-8311-E57FA3A821F5}" srcOrd="10" destOrd="0" presId="urn:microsoft.com/office/officeart/2005/8/layout/target3"/>
    <dgm:cxn modelId="{EDFEC77D-9633-4F35-A88F-ED75ADA691F8}" type="presParOf" srcId="{2B29583A-EF59-434C-81BE-DF40F2AEA09E}" destId="{6400B09A-8964-496C-AE6E-C7CA93D517E3}" srcOrd="11" destOrd="0" presId="urn:microsoft.com/office/officeart/2005/8/layout/target3"/>
    <dgm:cxn modelId="{C6B90E74-C324-4198-BA85-87356A1B6739}" type="presParOf" srcId="{2B29583A-EF59-434C-81BE-DF40F2AEA09E}" destId="{52A930AE-0E60-42D6-AFF7-D89B2B83ED98}" srcOrd="12" destOrd="0" presId="urn:microsoft.com/office/officeart/2005/8/layout/target3"/>
    <dgm:cxn modelId="{D233EB1E-9297-4779-86F1-692158920CEB}" type="presParOf" srcId="{2B29583A-EF59-434C-81BE-DF40F2AEA09E}" destId="{DBD48A80-0946-4C05-9654-D515DA3CF8C1}" srcOrd="13" destOrd="0" presId="urn:microsoft.com/office/officeart/2005/8/layout/target3"/>
    <dgm:cxn modelId="{483A74B0-912F-44A6-9E08-1C0183533624}" type="presParOf" srcId="{2B29583A-EF59-434C-81BE-DF40F2AEA09E}" destId="{C465C55B-5296-4800-9E22-36237BA255BE}" srcOrd="14" destOrd="0" presId="urn:microsoft.com/office/officeart/2005/8/layout/target3"/>
    <dgm:cxn modelId="{58240FEB-9B80-494F-90FC-71A72F09A326}" type="presParOf" srcId="{2B29583A-EF59-434C-81BE-DF40F2AEA09E}" destId="{B9D40BA1-D988-48C8-AAD9-6CCA57579A1D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B8B4C7-C4CF-4037-8E6F-4AB6664ADD7D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9E6EFF76-D75E-4B00-B973-CC214ED7D0C3}">
      <dgm:prSet custT="1"/>
      <dgm:spPr/>
      <dgm:t>
        <a:bodyPr/>
        <a:lstStyle/>
        <a:p>
          <a:pPr rtl="0"/>
          <a:r>
            <a:rPr lang="bg-BG" sz="1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Води</a:t>
          </a:r>
          <a:r>
            <a:rPr lang="bg-BG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Общини, ВиК оператори, Асоциации по ВиК, ПУДООС; </a:t>
          </a:r>
        </a:p>
        <a:p>
          <a:pPr rtl="0"/>
          <a:r>
            <a:rPr lang="bg-BG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структури на МОСВ</a:t>
          </a:r>
          <a:endParaRPr lang="en-US" sz="1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37FB7636-4AA0-4E0F-9670-E71786DD75AF}" type="parTrans" cxnId="{72184968-D498-47C2-9A81-27392036CC03}">
      <dgm:prSet/>
      <dgm:spPr/>
      <dgm:t>
        <a:bodyPr/>
        <a:lstStyle/>
        <a:p>
          <a:endParaRPr lang="en-US"/>
        </a:p>
      </dgm:t>
    </dgm:pt>
    <dgm:pt modelId="{E7072363-50E3-4834-B4D0-1EA093A657F1}" type="sibTrans" cxnId="{72184968-D498-47C2-9A81-27392036CC03}">
      <dgm:prSet/>
      <dgm:spPr/>
      <dgm:t>
        <a:bodyPr/>
        <a:lstStyle/>
        <a:p>
          <a:endParaRPr lang="en-US"/>
        </a:p>
      </dgm:t>
    </dgm:pt>
    <dgm:pt modelId="{9B935097-F0E8-4E3D-B64E-C0EACDF74E85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Отпадъци</a:t>
          </a:r>
          <a:r>
            <a:rPr lang="ru-RU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Общини, юридически лица (за дейности, за които се прилагат финансови инструменти), ПУДООС</a:t>
          </a:r>
          <a:endParaRPr lang="en-US" sz="1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115647E1-255F-406B-A03D-1F5FCF8C6146}" type="parTrans" cxnId="{04289ED7-81E1-4AFE-BF41-1BDAAF881AA7}">
      <dgm:prSet/>
      <dgm:spPr/>
      <dgm:t>
        <a:bodyPr/>
        <a:lstStyle/>
        <a:p>
          <a:endParaRPr lang="en-US"/>
        </a:p>
      </dgm:t>
    </dgm:pt>
    <dgm:pt modelId="{FC93CBC4-C033-4BC2-AC18-3EF727DBD7BC}" type="sibTrans" cxnId="{04289ED7-81E1-4AFE-BF41-1BDAAF881AA7}">
      <dgm:prSet/>
      <dgm:spPr/>
      <dgm:t>
        <a:bodyPr/>
        <a:lstStyle/>
        <a:p>
          <a:endParaRPr lang="en-US"/>
        </a:p>
      </dgm:t>
    </dgm:pt>
    <dgm:pt modelId="{86081A91-7B75-486F-B0D7-D40FA8BAAC5B}">
      <dgm:prSet/>
      <dgm:spPr/>
      <dgm:t>
        <a:bodyPr/>
        <a:lstStyle/>
        <a:p>
          <a:pPr rtl="0"/>
          <a:r>
            <a:rPr lang="bg-BG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Натура 2000</a:t>
          </a:r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: Структури на МОСВ, МЗХ и други, отговорни за мрежата НАТУРА 2000; НПО, общини, ПУДООС, научни организации</a:t>
          </a:r>
          <a:r>
            <a:rPr lang="ru-RU" dirty="0" smtClean="0">
              <a:solidFill>
                <a:schemeClr val="tx1">
                  <a:lumMod val="65000"/>
                  <a:lumOff val="35000"/>
                </a:schemeClr>
              </a:solidFill>
            </a:rPr>
            <a:t>, </a:t>
          </a:r>
          <a:r>
            <a:rPr lang="bg-BG" dirty="0" smtClean="0">
              <a:solidFill>
                <a:schemeClr val="tx1">
                  <a:lumMod val="65000"/>
                  <a:lumOff val="35000"/>
                </a:schemeClr>
              </a:solidFill>
            </a:rPr>
            <a:t>Областни информационни центрове (за Националната информационна и комуникационна стратегия за Натура 2000 ).</a:t>
          </a:r>
          <a:endParaRPr 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067CF87-C486-4735-A77E-720429DDE73D}" type="parTrans" cxnId="{E3CE6A38-49DF-41E9-9293-41436BAF712D}">
      <dgm:prSet/>
      <dgm:spPr/>
      <dgm:t>
        <a:bodyPr/>
        <a:lstStyle/>
        <a:p>
          <a:endParaRPr lang="en-US"/>
        </a:p>
      </dgm:t>
    </dgm:pt>
    <dgm:pt modelId="{A361DF82-F49D-47D8-8AAA-B83CD72B07BD}" type="sibTrans" cxnId="{E3CE6A38-49DF-41E9-9293-41436BAF712D}">
      <dgm:prSet/>
      <dgm:spPr/>
      <dgm:t>
        <a:bodyPr/>
        <a:lstStyle/>
        <a:p>
          <a:endParaRPr lang="en-US"/>
        </a:p>
      </dgm:t>
    </dgm:pt>
    <dgm:pt modelId="{15D80335-34CF-40AE-95AE-A967D0F3BDBA}">
      <dgm:prSet custT="1"/>
      <dgm:spPr/>
      <dgm:t>
        <a:bodyPr/>
        <a:lstStyle/>
        <a:p>
          <a:pPr rtl="0"/>
          <a:r>
            <a:rPr lang="bg-BG" sz="1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ПОС/ПИК</a:t>
          </a:r>
          <a:r>
            <a:rPr lang="bg-BG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Институции/структури, отговорни за формиране, прилагане и изпълнение на тези политики; юридически лица</a:t>
          </a:r>
          <a:endParaRPr lang="en-US" sz="1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E75C31D-D90E-45B3-ACEB-A4FEF4B0E030}" type="parTrans" cxnId="{3A3F38E6-FD96-429F-B5CF-1CCEFEA0AD0E}">
      <dgm:prSet/>
      <dgm:spPr/>
      <dgm:t>
        <a:bodyPr/>
        <a:lstStyle/>
        <a:p>
          <a:endParaRPr lang="en-US"/>
        </a:p>
      </dgm:t>
    </dgm:pt>
    <dgm:pt modelId="{2EFA2C85-DEDA-4203-8C71-700CE2119B08}" type="sibTrans" cxnId="{3A3F38E6-FD96-429F-B5CF-1CCEFEA0AD0E}">
      <dgm:prSet/>
      <dgm:spPr/>
      <dgm:t>
        <a:bodyPr/>
        <a:lstStyle/>
        <a:p>
          <a:endParaRPr lang="en-US"/>
        </a:p>
      </dgm:t>
    </dgm:pt>
    <dgm:pt modelId="{39F5FC40-1A89-4F6C-B8BE-BC767CD089AF}" type="pres">
      <dgm:prSet presAssocID="{66B8B4C7-C4CF-4037-8E6F-4AB6664ADD7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DC2208-191E-45DE-9C38-B95F33EF1508}" type="pres">
      <dgm:prSet presAssocID="{9E6EFF76-D75E-4B00-B973-CC214ED7D0C3}" presName="composite" presStyleCnt="0"/>
      <dgm:spPr/>
      <dgm:t>
        <a:bodyPr/>
        <a:lstStyle/>
        <a:p>
          <a:endParaRPr lang="bg-BG"/>
        </a:p>
      </dgm:t>
    </dgm:pt>
    <dgm:pt modelId="{D6773530-D46E-4F49-A004-6F71D3608DE9}" type="pres">
      <dgm:prSet presAssocID="{9E6EFF76-D75E-4B00-B973-CC214ED7D0C3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bg-BG"/>
        </a:p>
      </dgm:t>
    </dgm:pt>
    <dgm:pt modelId="{1AB37D43-E474-4705-8279-F144C5F2107C}" type="pres">
      <dgm:prSet presAssocID="{9E6EFF76-D75E-4B00-B973-CC214ED7D0C3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40DFD4-6015-42C1-9778-D72B09FD3439}" type="pres">
      <dgm:prSet presAssocID="{E7072363-50E3-4834-B4D0-1EA093A657F1}" presName="spacing" presStyleCnt="0"/>
      <dgm:spPr/>
      <dgm:t>
        <a:bodyPr/>
        <a:lstStyle/>
        <a:p>
          <a:endParaRPr lang="bg-BG"/>
        </a:p>
      </dgm:t>
    </dgm:pt>
    <dgm:pt modelId="{501DA62E-EFDD-4B96-B976-57D66D3EFB44}" type="pres">
      <dgm:prSet presAssocID="{9B935097-F0E8-4E3D-B64E-C0EACDF74E85}" presName="composite" presStyleCnt="0"/>
      <dgm:spPr/>
      <dgm:t>
        <a:bodyPr/>
        <a:lstStyle/>
        <a:p>
          <a:endParaRPr lang="bg-BG"/>
        </a:p>
      </dgm:t>
    </dgm:pt>
    <dgm:pt modelId="{CB9B80A6-64BF-4A07-8C29-E42DCBB664E9}" type="pres">
      <dgm:prSet presAssocID="{9B935097-F0E8-4E3D-B64E-C0EACDF74E85}" presName="imgShp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bg-BG"/>
        </a:p>
      </dgm:t>
    </dgm:pt>
    <dgm:pt modelId="{093AA499-5FF0-44E1-9728-4AC2B4EEDECB}" type="pres">
      <dgm:prSet presAssocID="{9B935097-F0E8-4E3D-B64E-C0EACDF74E8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A737C9-A606-4A20-9C2D-2DB3826DB1BF}" type="pres">
      <dgm:prSet presAssocID="{FC93CBC4-C033-4BC2-AC18-3EF727DBD7BC}" presName="spacing" presStyleCnt="0"/>
      <dgm:spPr/>
      <dgm:t>
        <a:bodyPr/>
        <a:lstStyle/>
        <a:p>
          <a:endParaRPr lang="bg-BG"/>
        </a:p>
      </dgm:t>
    </dgm:pt>
    <dgm:pt modelId="{5E47AFA8-5CC4-4600-B408-752B7D71A149}" type="pres">
      <dgm:prSet presAssocID="{86081A91-7B75-486F-B0D7-D40FA8BAAC5B}" presName="composite" presStyleCnt="0"/>
      <dgm:spPr/>
      <dgm:t>
        <a:bodyPr/>
        <a:lstStyle/>
        <a:p>
          <a:endParaRPr lang="bg-BG"/>
        </a:p>
      </dgm:t>
    </dgm:pt>
    <dgm:pt modelId="{743098C8-AC8D-40EA-A703-01F6CC56A5A4}" type="pres">
      <dgm:prSet presAssocID="{86081A91-7B75-486F-B0D7-D40FA8BAAC5B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bg-BG"/>
        </a:p>
      </dgm:t>
    </dgm:pt>
    <dgm:pt modelId="{97A24AB0-86F5-4B8E-8650-FC05E5A7A52C}" type="pres">
      <dgm:prSet presAssocID="{86081A91-7B75-486F-B0D7-D40FA8BAAC5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9C2AB-B566-4AA8-91E2-5E9F0CA6A626}" type="pres">
      <dgm:prSet presAssocID="{A361DF82-F49D-47D8-8AAA-B83CD72B07BD}" presName="spacing" presStyleCnt="0"/>
      <dgm:spPr/>
      <dgm:t>
        <a:bodyPr/>
        <a:lstStyle/>
        <a:p>
          <a:endParaRPr lang="bg-BG"/>
        </a:p>
      </dgm:t>
    </dgm:pt>
    <dgm:pt modelId="{644ABAA3-6489-4602-9325-7DE762198799}" type="pres">
      <dgm:prSet presAssocID="{15D80335-34CF-40AE-95AE-A967D0F3BDBA}" presName="composite" presStyleCnt="0"/>
      <dgm:spPr/>
      <dgm:t>
        <a:bodyPr/>
        <a:lstStyle/>
        <a:p>
          <a:endParaRPr lang="bg-BG"/>
        </a:p>
      </dgm:t>
    </dgm:pt>
    <dgm:pt modelId="{60B5332E-DE9F-4332-BC41-0E30CDDFF36D}" type="pres">
      <dgm:prSet presAssocID="{15D80335-34CF-40AE-95AE-A967D0F3BDBA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bg-BG"/>
        </a:p>
      </dgm:t>
    </dgm:pt>
    <dgm:pt modelId="{392053C8-30B7-4AC2-A57B-039A13011021}" type="pres">
      <dgm:prSet presAssocID="{15D80335-34CF-40AE-95AE-A967D0F3BDBA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184968-D498-47C2-9A81-27392036CC03}" srcId="{66B8B4C7-C4CF-4037-8E6F-4AB6664ADD7D}" destId="{9E6EFF76-D75E-4B00-B973-CC214ED7D0C3}" srcOrd="0" destOrd="0" parTransId="{37FB7636-4AA0-4E0F-9670-E71786DD75AF}" sibTransId="{E7072363-50E3-4834-B4D0-1EA093A657F1}"/>
    <dgm:cxn modelId="{E3CE6A38-49DF-41E9-9293-41436BAF712D}" srcId="{66B8B4C7-C4CF-4037-8E6F-4AB6664ADD7D}" destId="{86081A91-7B75-486F-B0D7-D40FA8BAAC5B}" srcOrd="2" destOrd="0" parTransId="{E067CF87-C486-4735-A77E-720429DDE73D}" sibTransId="{A361DF82-F49D-47D8-8AAA-B83CD72B07BD}"/>
    <dgm:cxn modelId="{B2EDFBB0-CE5D-4329-AA70-A0BB429E4F17}" type="presOf" srcId="{66B8B4C7-C4CF-4037-8E6F-4AB6664ADD7D}" destId="{39F5FC40-1A89-4F6C-B8BE-BC767CD089AF}" srcOrd="0" destOrd="0" presId="urn:microsoft.com/office/officeart/2005/8/layout/vList3"/>
    <dgm:cxn modelId="{6960F463-4B23-4784-84F6-8DE3AC663835}" type="presOf" srcId="{9E6EFF76-D75E-4B00-B973-CC214ED7D0C3}" destId="{1AB37D43-E474-4705-8279-F144C5F2107C}" srcOrd="0" destOrd="0" presId="urn:microsoft.com/office/officeart/2005/8/layout/vList3"/>
    <dgm:cxn modelId="{3A6386E6-2B5C-4B29-963A-3AC13080D48C}" type="presOf" srcId="{9B935097-F0E8-4E3D-B64E-C0EACDF74E85}" destId="{093AA499-5FF0-44E1-9728-4AC2B4EEDECB}" srcOrd="0" destOrd="0" presId="urn:microsoft.com/office/officeart/2005/8/layout/vList3"/>
    <dgm:cxn modelId="{04289ED7-81E1-4AFE-BF41-1BDAAF881AA7}" srcId="{66B8B4C7-C4CF-4037-8E6F-4AB6664ADD7D}" destId="{9B935097-F0E8-4E3D-B64E-C0EACDF74E85}" srcOrd="1" destOrd="0" parTransId="{115647E1-255F-406B-A03D-1F5FCF8C6146}" sibTransId="{FC93CBC4-C033-4BC2-AC18-3EF727DBD7BC}"/>
    <dgm:cxn modelId="{F84D531C-4AA6-4719-A028-349AA9FE5475}" type="presOf" srcId="{15D80335-34CF-40AE-95AE-A967D0F3BDBA}" destId="{392053C8-30B7-4AC2-A57B-039A13011021}" srcOrd="0" destOrd="0" presId="urn:microsoft.com/office/officeart/2005/8/layout/vList3"/>
    <dgm:cxn modelId="{3A3F38E6-FD96-429F-B5CF-1CCEFEA0AD0E}" srcId="{66B8B4C7-C4CF-4037-8E6F-4AB6664ADD7D}" destId="{15D80335-34CF-40AE-95AE-A967D0F3BDBA}" srcOrd="3" destOrd="0" parTransId="{4E75C31D-D90E-45B3-ACEB-A4FEF4B0E030}" sibTransId="{2EFA2C85-DEDA-4203-8C71-700CE2119B08}"/>
    <dgm:cxn modelId="{89B9F368-4688-4C6A-AD8E-283802440560}" type="presOf" srcId="{86081A91-7B75-486F-B0D7-D40FA8BAAC5B}" destId="{97A24AB0-86F5-4B8E-8650-FC05E5A7A52C}" srcOrd="0" destOrd="0" presId="urn:microsoft.com/office/officeart/2005/8/layout/vList3"/>
    <dgm:cxn modelId="{404CAE91-D324-4512-8458-9E9B365612EA}" type="presParOf" srcId="{39F5FC40-1A89-4F6C-B8BE-BC767CD089AF}" destId="{BFDC2208-191E-45DE-9C38-B95F33EF1508}" srcOrd="0" destOrd="0" presId="urn:microsoft.com/office/officeart/2005/8/layout/vList3"/>
    <dgm:cxn modelId="{A56BB47A-D5A5-48FC-9444-E6533BF0CFCB}" type="presParOf" srcId="{BFDC2208-191E-45DE-9C38-B95F33EF1508}" destId="{D6773530-D46E-4F49-A004-6F71D3608DE9}" srcOrd="0" destOrd="0" presId="urn:microsoft.com/office/officeart/2005/8/layout/vList3"/>
    <dgm:cxn modelId="{5E10E0EF-08F2-40C8-8D11-7DB0179AC89F}" type="presParOf" srcId="{BFDC2208-191E-45DE-9C38-B95F33EF1508}" destId="{1AB37D43-E474-4705-8279-F144C5F2107C}" srcOrd="1" destOrd="0" presId="urn:microsoft.com/office/officeart/2005/8/layout/vList3"/>
    <dgm:cxn modelId="{A11674F3-2851-4651-877A-A72DE588164E}" type="presParOf" srcId="{39F5FC40-1A89-4F6C-B8BE-BC767CD089AF}" destId="{A040DFD4-6015-42C1-9778-D72B09FD3439}" srcOrd="1" destOrd="0" presId="urn:microsoft.com/office/officeart/2005/8/layout/vList3"/>
    <dgm:cxn modelId="{434B2059-DACD-4035-A10E-F77E60157ABE}" type="presParOf" srcId="{39F5FC40-1A89-4F6C-B8BE-BC767CD089AF}" destId="{501DA62E-EFDD-4B96-B976-57D66D3EFB44}" srcOrd="2" destOrd="0" presId="urn:microsoft.com/office/officeart/2005/8/layout/vList3"/>
    <dgm:cxn modelId="{6EF30238-0DD6-4B07-9EE2-A718C8D50664}" type="presParOf" srcId="{501DA62E-EFDD-4B96-B976-57D66D3EFB44}" destId="{CB9B80A6-64BF-4A07-8C29-E42DCBB664E9}" srcOrd="0" destOrd="0" presId="urn:microsoft.com/office/officeart/2005/8/layout/vList3"/>
    <dgm:cxn modelId="{129FDCF0-6688-4F36-9F83-B24AA0A119F0}" type="presParOf" srcId="{501DA62E-EFDD-4B96-B976-57D66D3EFB44}" destId="{093AA499-5FF0-44E1-9728-4AC2B4EEDECB}" srcOrd="1" destOrd="0" presId="urn:microsoft.com/office/officeart/2005/8/layout/vList3"/>
    <dgm:cxn modelId="{A91EAA53-7B48-43A0-B803-6BEADE17CDCB}" type="presParOf" srcId="{39F5FC40-1A89-4F6C-B8BE-BC767CD089AF}" destId="{B2A737C9-A606-4A20-9C2D-2DB3826DB1BF}" srcOrd="3" destOrd="0" presId="urn:microsoft.com/office/officeart/2005/8/layout/vList3"/>
    <dgm:cxn modelId="{88B4BFFE-C852-45EC-AA55-AB0EC47FDD13}" type="presParOf" srcId="{39F5FC40-1A89-4F6C-B8BE-BC767CD089AF}" destId="{5E47AFA8-5CC4-4600-B408-752B7D71A149}" srcOrd="4" destOrd="0" presId="urn:microsoft.com/office/officeart/2005/8/layout/vList3"/>
    <dgm:cxn modelId="{D49353C9-75A8-42B2-8E88-94326D98A664}" type="presParOf" srcId="{5E47AFA8-5CC4-4600-B408-752B7D71A149}" destId="{743098C8-AC8D-40EA-A703-01F6CC56A5A4}" srcOrd="0" destOrd="0" presId="urn:microsoft.com/office/officeart/2005/8/layout/vList3"/>
    <dgm:cxn modelId="{B789B4C4-A8E0-4684-B1FF-A089487224A7}" type="presParOf" srcId="{5E47AFA8-5CC4-4600-B408-752B7D71A149}" destId="{97A24AB0-86F5-4B8E-8650-FC05E5A7A52C}" srcOrd="1" destOrd="0" presId="urn:microsoft.com/office/officeart/2005/8/layout/vList3"/>
    <dgm:cxn modelId="{A06DB58A-15E7-40AF-AA78-41B46770DB09}" type="presParOf" srcId="{39F5FC40-1A89-4F6C-B8BE-BC767CD089AF}" destId="{A809C2AB-B566-4AA8-91E2-5E9F0CA6A626}" srcOrd="5" destOrd="0" presId="urn:microsoft.com/office/officeart/2005/8/layout/vList3"/>
    <dgm:cxn modelId="{4312A04D-5B5B-4E5A-B43D-B8AE326C04FF}" type="presParOf" srcId="{39F5FC40-1A89-4F6C-B8BE-BC767CD089AF}" destId="{644ABAA3-6489-4602-9325-7DE762198799}" srcOrd="6" destOrd="0" presId="urn:microsoft.com/office/officeart/2005/8/layout/vList3"/>
    <dgm:cxn modelId="{38B266C9-5A96-4272-97CD-5806E9BD25E3}" type="presParOf" srcId="{644ABAA3-6489-4602-9325-7DE762198799}" destId="{60B5332E-DE9F-4332-BC41-0E30CDDFF36D}" srcOrd="0" destOrd="0" presId="urn:microsoft.com/office/officeart/2005/8/layout/vList3"/>
    <dgm:cxn modelId="{EDBC39F0-4DF8-470A-95C5-0F1D10B0711C}" type="presParOf" srcId="{644ABAA3-6489-4602-9325-7DE762198799}" destId="{392053C8-30B7-4AC2-A57B-039A1301102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4BC10-373C-45C9-A8AF-8BE02F69F66B}">
      <dsp:nvSpPr>
        <dsp:cNvPr id="0" name=""/>
        <dsp:cNvSpPr/>
      </dsp:nvSpPr>
      <dsp:spPr>
        <a:xfrm>
          <a:off x="0" y="0"/>
          <a:ext cx="4786311" cy="4786311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E746AB-4395-4267-8832-246CE7D06405}">
      <dsp:nvSpPr>
        <dsp:cNvPr id="0" name=""/>
        <dsp:cNvSpPr/>
      </dsp:nvSpPr>
      <dsp:spPr>
        <a:xfrm>
          <a:off x="2393155" y="0"/>
          <a:ext cx="6239544" cy="4786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ВиК инфраструктура, мониторинг на подземни и повърхностни </a:t>
          </a:r>
          <a:r>
            <a:rPr lang="bg-BG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води</a:t>
          </a: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, Национален център за управление на водите в реално време.</a:t>
          </a:r>
          <a:endParaRPr lang="en-U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93155" y="0"/>
        <a:ext cx="6239544" cy="1017091"/>
      </dsp:txXfrm>
    </dsp:sp>
    <dsp:sp modelId="{CB4604D6-642E-4492-A8E0-8B0562EA634E}">
      <dsp:nvSpPr>
        <dsp:cNvPr id="0" name=""/>
        <dsp:cNvSpPr/>
      </dsp:nvSpPr>
      <dsp:spPr>
        <a:xfrm>
          <a:off x="628203" y="1017091"/>
          <a:ext cx="3529905" cy="3529905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6D3F8-0101-4E77-9E6A-2C51478F254B}">
      <dsp:nvSpPr>
        <dsp:cNvPr id="0" name=""/>
        <dsp:cNvSpPr/>
      </dsp:nvSpPr>
      <dsp:spPr>
        <a:xfrm>
          <a:off x="2393155" y="1017091"/>
          <a:ext cx="6239544" cy="35299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Разделно събиране на битови </a:t>
          </a:r>
          <a:r>
            <a:rPr lang="bg-BG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отпадъци</a:t>
          </a: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, предварително третиране, повторна употреба, компостиране, съоръжение за опасни отпадъци, доизграждане на съоръжение за болнични отпадъци, изнасяне на стари пестициди.</a:t>
          </a:r>
          <a:endParaRPr lang="en-U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93155" y="1017091"/>
        <a:ext cx="6239544" cy="1017091"/>
      </dsp:txXfrm>
    </dsp:sp>
    <dsp:sp modelId="{80358B60-9B92-4064-862C-3E3750D07B4C}">
      <dsp:nvSpPr>
        <dsp:cNvPr id="0" name=""/>
        <dsp:cNvSpPr/>
      </dsp:nvSpPr>
      <dsp:spPr>
        <a:xfrm>
          <a:off x="1256406" y="2034182"/>
          <a:ext cx="2273498" cy="22734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099178-AC7D-4A4A-B771-4DE78540DE08}">
      <dsp:nvSpPr>
        <dsp:cNvPr id="0" name=""/>
        <dsp:cNvSpPr/>
      </dsp:nvSpPr>
      <dsp:spPr>
        <a:xfrm>
          <a:off x="2393155" y="2034182"/>
          <a:ext cx="6239544" cy="22734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Дейности по Националната приоритетна рамка за действие за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Натура 2000</a:t>
          </a:r>
          <a:endParaRPr lang="en-U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93155" y="2034182"/>
        <a:ext cx="6239544" cy="1017091"/>
      </dsp:txXfrm>
    </dsp:sp>
    <dsp:sp modelId="{B4B9FC6F-3699-48E3-8311-E57FA3A821F5}">
      <dsp:nvSpPr>
        <dsp:cNvPr id="0" name=""/>
        <dsp:cNvSpPr/>
      </dsp:nvSpPr>
      <dsp:spPr>
        <a:xfrm>
          <a:off x="1884610" y="3051273"/>
          <a:ext cx="1017091" cy="1017091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0B09A-8964-496C-AE6E-C7CA93D517E3}">
      <dsp:nvSpPr>
        <dsp:cNvPr id="0" name=""/>
        <dsp:cNvSpPr/>
      </dsp:nvSpPr>
      <dsp:spPr>
        <a:xfrm>
          <a:off x="2393155" y="3051273"/>
          <a:ext cx="6239544" cy="10170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Оптимизиране на законодателството и повишаване капацитета на институциите, отговорни за </a:t>
          </a:r>
          <a:r>
            <a:rPr lang="bg-BG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 и ПИК</a:t>
          </a:r>
          <a:r>
            <a:rPr lang="bg-BG" sz="16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, а също и насърчаване на устойчивото развитие, вкл. в градска среда (демонстрационни или пилотни проекти).</a:t>
          </a:r>
          <a:endParaRPr lang="en-US" sz="16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93155" y="3051273"/>
        <a:ext cx="6239544" cy="1017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37D43-E474-4705-8279-F144C5F2107C}">
      <dsp:nvSpPr>
        <dsp:cNvPr id="0" name=""/>
        <dsp:cNvSpPr/>
      </dsp:nvSpPr>
      <dsp:spPr>
        <a:xfrm rot="10800000">
          <a:off x="1606864" y="3208"/>
          <a:ext cx="5463183" cy="92319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105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Води</a:t>
          </a:r>
          <a:r>
            <a:rPr lang="bg-BG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Общини, ВиК оператори, Асоциации по ВиК, ПУДООС;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структури на МОСВ</a:t>
          </a:r>
          <a:endParaRPr lang="en-US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 rot="10800000">
        <a:off x="1837664" y="3208"/>
        <a:ext cx="5232383" cy="923199"/>
      </dsp:txXfrm>
    </dsp:sp>
    <dsp:sp modelId="{D6773530-D46E-4F49-A004-6F71D3608DE9}">
      <dsp:nvSpPr>
        <dsp:cNvPr id="0" name=""/>
        <dsp:cNvSpPr/>
      </dsp:nvSpPr>
      <dsp:spPr>
        <a:xfrm>
          <a:off x="1145264" y="3208"/>
          <a:ext cx="923199" cy="9231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AA499-5FF0-44E1-9728-4AC2B4EEDECB}">
      <dsp:nvSpPr>
        <dsp:cNvPr id="0" name=""/>
        <dsp:cNvSpPr/>
      </dsp:nvSpPr>
      <dsp:spPr>
        <a:xfrm rot="10800000">
          <a:off x="1606864" y="1201990"/>
          <a:ext cx="5463183" cy="92319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105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Отпадъци</a:t>
          </a:r>
          <a:r>
            <a:rPr lang="ru-RU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Общини, юридически лица (за дейности, за които се прилагат финансови инструменти), ПУДООС</a:t>
          </a:r>
          <a:endParaRPr lang="en-US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 rot="10800000">
        <a:off x="1837664" y="1201990"/>
        <a:ext cx="5232383" cy="923199"/>
      </dsp:txXfrm>
    </dsp:sp>
    <dsp:sp modelId="{CB9B80A6-64BF-4A07-8C29-E42DCBB664E9}">
      <dsp:nvSpPr>
        <dsp:cNvPr id="0" name=""/>
        <dsp:cNvSpPr/>
      </dsp:nvSpPr>
      <dsp:spPr>
        <a:xfrm>
          <a:off x="1145264" y="1201990"/>
          <a:ext cx="923199" cy="92319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A24AB0-86F5-4B8E-8650-FC05E5A7A52C}">
      <dsp:nvSpPr>
        <dsp:cNvPr id="0" name=""/>
        <dsp:cNvSpPr/>
      </dsp:nvSpPr>
      <dsp:spPr>
        <a:xfrm rot="10800000">
          <a:off x="1606864" y="2400772"/>
          <a:ext cx="5463183" cy="92319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105" tIns="45720" rIns="85344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2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Натура 2000</a:t>
          </a:r>
          <a:r>
            <a:rPr lang="bg-BG" sz="12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Структури на МОСВ, МЗХ и други, отговорни за мрежата НАТУРА 2000; НПО, общини, ПУДООС, научни организации</a:t>
          </a:r>
          <a:r>
            <a:rPr lang="ru-RU" sz="12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, </a:t>
          </a:r>
          <a:r>
            <a:rPr lang="bg-BG" sz="12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Областни информационни центрове (за Националната информационна и комуникационна стратегия за Натура 2000 ).</a:t>
          </a:r>
          <a:endParaRPr lang="en-US" sz="12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 rot="10800000">
        <a:off x="1837664" y="2400772"/>
        <a:ext cx="5232383" cy="923199"/>
      </dsp:txXfrm>
    </dsp:sp>
    <dsp:sp modelId="{743098C8-AC8D-40EA-A703-01F6CC56A5A4}">
      <dsp:nvSpPr>
        <dsp:cNvPr id="0" name=""/>
        <dsp:cNvSpPr/>
      </dsp:nvSpPr>
      <dsp:spPr>
        <a:xfrm>
          <a:off x="1145264" y="2400772"/>
          <a:ext cx="923199" cy="92319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2053C8-30B7-4AC2-A57B-039A13011021}">
      <dsp:nvSpPr>
        <dsp:cNvPr id="0" name=""/>
        <dsp:cNvSpPr/>
      </dsp:nvSpPr>
      <dsp:spPr>
        <a:xfrm rot="10800000">
          <a:off x="1606864" y="3599553"/>
          <a:ext cx="5463183" cy="92319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105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ПОС/ПИК</a:t>
          </a:r>
          <a:r>
            <a:rPr lang="bg-BG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: Институции/структури, отговорни за формиране, прилагане и изпълнение на тези политики; юридически лица</a:t>
          </a:r>
          <a:endParaRPr lang="en-US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 rot="10800000">
        <a:off x="1837664" y="3599553"/>
        <a:ext cx="5232383" cy="923199"/>
      </dsp:txXfrm>
    </dsp:sp>
    <dsp:sp modelId="{60B5332E-DE9F-4332-BC41-0E30CDDFF36D}">
      <dsp:nvSpPr>
        <dsp:cNvPr id="0" name=""/>
        <dsp:cNvSpPr/>
      </dsp:nvSpPr>
      <dsp:spPr>
        <a:xfrm>
          <a:off x="1145264" y="3599553"/>
          <a:ext cx="923199" cy="923199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F24D5-16E0-40E5-9A7F-6C4D64CD73AB}" type="datetimeFigureOut">
              <a:rPr lang="bg-BG" smtClean="0"/>
              <a:t>8.10.2014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4BCA0-6D2F-4BB7-8FAF-AD92E8FBD92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798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2126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Приоритетите на тази програма са в четири сектора – вода, отпадъци, биологично разнообразие и натура 2000 и политики по околна среда и изменение на климата (ПОС и ПИК)</a:t>
            </a:r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754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Приоритети - </a:t>
            </a:r>
            <a:r>
              <a:rPr lang="ru-RU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Предприемачество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експортен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производствен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потенциал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Технологично развитие и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иновации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Конкурентоспособност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продуктивност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предприятията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Зелена и </a:t>
            </a:r>
            <a:r>
              <a:rPr lang="ru-RU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ефективна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икономика</a:t>
            </a: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Зелена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икономика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ресурсна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ефективност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Енергийни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технологии и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енергийна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ефективност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8186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П1.Научни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изследвания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технологично развитие</a:t>
            </a: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/>
              <a:t>Например:</a:t>
            </a:r>
          </a:p>
          <a:p>
            <a:r>
              <a:rPr lang="ru-RU" dirty="0" err="1" smtClean="0"/>
              <a:t>Изграждане</a:t>
            </a:r>
            <a:r>
              <a:rPr lang="ru-RU" dirty="0" smtClean="0"/>
              <a:t> на </a:t>
            </a:r>
            <a:r>
              <a:rPr lang="ru-RU" dirty="0" err="1" smtClean="0"/>
              <a:t>центрове</a:t>
            </a:r>
            <a:r>
              <a:rPr lang="ru-RU" dirty="0" smtClean="0"/>
              <a:t> за </a:t>
            </a:r>
            <a:r>
              <a:rPr lang="ru-RU" dirty="0" err="1" smtClean="0"/>
              <a:t>компетентност</a:t>
            </a:r>
            <a:r>
              <a:rPr lang="ru-RU" dirty="0" smtClean="0"/>
              <a:t> и научно-</a:t>
            </a:r>
            <a:r>
              <a:rPr lang="ru-RU" dirty="0" err="1" smtClean="0"/>
              <a:t>технологични</a:t>
            </a:r>
            <a:r>
              <a:rPr lang="ru-RU" dirty="0" smtClean="0"/>
              <a:t> </a:t>
            </a:r>
            <a:r>
              <a:rPr lang="ru-RU" dirty="0" err="1" smtClean="0"/>
              <a:t>комплекси</a:t>
            </a:r>
            <a:r>
              <a:rPr lang="ru-RU" dirty="0" smtClean="0"/>
              <a:t>,</a:t>
            </a:r>
            <a:r>
              <a:rPr lang="ru-RU" baseline="0" dirty="0" smtClean="0"/>
              <a:t> </a:t>
            </a:r>
            <a:r>
              <a:rPr lang="ru-RU" dirty="0" smtClean="0"/>
              <a:t>лаборатории и </a:t>
            </a:r>
            <a:r>
              <a:rPr lang="ru-RU" dirty="0" err="1" smtClean="0"/>
              <a:t>оборудване</a:t>
            </a:r>
            <a:r>
              <a:rPr lang="ru-RU" dirty="0" smtClean="0"/>
              <a:t> с научна </a:t>
            </a:r>
            <a:r>
              <a:rPr lang="ru-RU" dirty="0" err="1" smtClean="0"/>
              <a:t>апаратура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</a:t>
            </a:r>
            <a:r>
              <a:rPr lang="ru-RU" dirty="0" err="1" smtClean="0"/>
              <a:t>ъздаване</a:t>
            </a:r>
            <a:r>
              <a:rPr lang="ru-RU" dirty="0" smtClean="0"/>
              <a:t> на </a:t>
            </a:r>
            <a:r>
              <a:rPr lang="ru-RU" dirty="0" err="1" smtClean="0"/>
              <a:t>информационни</a:t>
            </a:r>
            <a:r>
              <a:rPr lang="ru-RU" dirty="0" smtClean="0"/>
              <a:t> и </a:t>
            </a:r>
            <a:r>
              <a:rPr lang="ru-RU" dirty="0" err="1" smtClean="0"/>
              <a:t>технологични</a:t>
            </a:r>
            <a:r>
              <a:rPr lang="ru-RU" dirty="0" smtClean="0"/>
              <a:t> </a:t>
            </a:r>
            <a:r>
              <a:rPr lang="ru-RU" dirty="0" err="1" smtClean="0"/>
              <a:t>центрове</a:t>
            </a:r>
            <a:r>
              <a:rPr lang="ru-RU" dirty="0" smtClean="0"/>
              <a:t>,</a:t>
            </a:r>
            <a:r>
              <a:rPr lang="ru-RU" baseline="0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информационни</a:t>
            </a:r>
            <a:r>
              <a:rPr lang="ru-RU" dirty="0" smtClean="0"/>
              <a:t> </a:t>
            </a:r>
            <a:r>
              <a:rPr lang="ru-RU" dirty="0" err="1" smtClean="0"/>
              <a:t>портали</a:t>
            </a:r>
            <a:r>
              <a:rPr lang="ru-RU" dirty="0" smtClean="0"/>
              <a:t> за </a:t>
            </a:r>
            <a:r>
              <a:rPr lang="ru-RU" dirty="0" err="1" smtClean="0"/>
              <a:t>популяризиране</a:t>
            </a:r>
            <a:r>
              <a:rPr lang="ru-RU" dirty="0" smtClean="0"/>
              <a:t> на </a:t>
            </a:r>
            <a:r>
              <a:rPr lang="ru-RU" dirty="0" err="1" smtClean="0"/>
              <a:t>резултати</a:t>
            </a:r>
            <a:r>
              <a:rPr lang="ru-RU" dirty="0" smtClean="0"/>
              <a:t> от </a:t>
            </a:r>
            <a:r>
              <a:rPr lang="ru-RU" dirty="0" err="1" smtClean="0"/>
              <a:t>изследователска</a:t>
            </a:r>
            <a:r>
              <a:rPr lang="ru-RU" dirty="0" smtClean="0"/>
              <a:t> </a:t>
            </a:r>
            <a:r>
              <a:rPr lang="ru-RU" dirty="0" err="1" smtClean="0"/>
              <a:t>дейност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П2.Образование за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реална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заетост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мобилност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предприемачество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bg-BG" altLang="bg-BG" dirty="0" smtClean="0"/>
              <a:t>Примерни дейности:</a:t>
            </a:r>
          </a:p>
          <a:p>
            <a:r>
              <a:rPr lang="bg-BG" altLang="bg-BG" dirty="0" smtClean="0"/>
              <a:t>Мерки за привличане и задържане на млади преподаватели във ВУ</a:t>
            </a:r>
          </a:p>
          <a:p>
            <a:r>
              <a:rPr lang="bg-BG" altLang="bg-BG" dirty="0" smtClean="0"/>
              <a:t>Актуализация на учебните програми във висшето образование в съответствие с изискванията на пазара на труда</a:t>
            </a:r>
          </a:p>
          <a:p>
            <a:r>
              <a:rPr lang="bg-BG" altLang="bg-BG" dirty="0" smtClean="0"/>
              <a:t>Подкрепа за провеждане на ефективно практическо обучение в реална работна среда</a:t>
            </a:r>
          </a:p>
          <a:p>
            <a:r>
              <a:rPr lang="bg-BG" altLang="bg-BG" dirty="0" smtClean="0"/>
              <a:t>Стимулиране на участието на студенти в научни изследвания с иновативен характер</a:t>
            </a:r>
          </a:p>
          <a:p>
            <a:endParaRPr lang="bg-BG" altLang="bg-B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П3.Образователна среда за активно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социално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приобщаване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bg-BG" altLang="bg-BG" dirty="0" smtClean="0"/>
              <a:t>Примерни</a:t>
            </a:r>
            <a:r>
              <a:rPr lang="bg-BG" altLang="bg-BG" baseline="0" dirty="0" smtClean="0"/>
              <a:t> дейности: </a:t>
            </a:r>
            <a:endParaRPr lang="bg-BG" altLang="bg-BG" dirty="0" smtClean="0"/>
          </a:p>
          <a:p>
            <a:r>
              <a:rPr lang="bg-BG" altLang="bg-BG" dirty="0" smtClean="0"/>
              <a:t>задължително предучилищно образование с фокус върху обхващането на децата в риск</a:t>
            </a:r>
          </a:p>
          <a:p>
            <a:r>
              <a:rPr lang="bg-BG" altLang="bg-BG" dirty="0" smtClean="0"/>
              <a:t>Обхват, задържане и </a:t>
            </a:r>
            <a:r>
              <a:rPr lang="bg-BG" altLang="bg-BG" dirty="0" err="1" smtClean="0"/>
              <a:t>реинтегриране</a:t>
            </a:r>
            <a:r>
              <a:rPr lang="bg-BG" altLang="bg-BG" dirty="0" smtClean="0"/>
              <a:t> на отпаднали от образователния процес </a:t>
            </a:r>
          </a:p>
          <a:p>
            <a:r>
              <a:rPr lang="bg-BG" altLang="bg-BG" dirty="0" smtClean="0"/>
              <a:t>Приобщаващо образование за децата със специални образователни потребности</a:t>
            </a:r>
            <a:endParaRPr lang="bg-BG" altLang="bg-BG" sz="1100" dirty="0" smtClean="0"/>
          </a:p>
          <a:p>
            <a:r>
              <a:rPr lang="bg-BG" altLang="bg-BG" dirty="0" smtClean="0"/>
              <a:t>Интеграция деца от етническите малцинства в мултикултурна образователна среда</a:t>
            </a:r>
          </a:p>
          <a:p>
            <a:endParaRPr lang="en-US" altLang="bg-B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П4.Насърчаване на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образованието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уменията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ученето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през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целия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живот </a:t>
            </a:r>
          </a:p>
          <a:p>
            <a:r>
              <a:rPr lang="bg-BG" altLang="bg-BG" dirty="0" smtClean="0"/>
              <a:t>Например:</a:t>
            </a:r>
          </a:p>
          <a:p>
            <a:r>
              <a:rPr lang="bg-BG" altLang="bg-BG" dirty="0" smtClean="0"/>
              <a:t>Усъвършенстване на системите за управление на висшите училища </a:t>
            </a:r>
          </a:p>
          <a:p>
            <a:r>
              <a:rPr lang="bg-BG" altLang="bg-BG" dirty="0" smtClean="0"/>
              <a:t>Разработване и прилагане на ефективни мерки за подобряване на придобитите ключови компетентности, с акцент върху:</a:t>
            </a:r>
            <a:endParaRPr lang="bg-BG" altLang="bg-BG" sz="1100" dirty="0" smtClean="0"/>
          </a:p>
          <a:p>
            <a:pPr lvl="3"/>
            <a:r>
              <a:rPr lang="bg-BG" altLang="bg-BG" dirty="0" smtClean="0"/>
              <a:t>функционалната грамотност и уменията в областта на математиката и природните науки</a:t>
            </a:r>
            <a:endParaRPr lang="bg-BG" altLang="bg-BG" sz="1100" dirty="0" smtClean="0"/>
          </a:p>
          <a:p>
            <a:pPr lvl="3"/>
            <a:r>
              <a:rPr lang="bg-BG" altLang="bg-BG" dirty="0" smtClean="0"/>
              <a:t>уменията за общуване на чужд език</a:t>
            </a:r>
            <a:endParaRPr lang="bg-BG" altLang="bg-BG" sz="1100" dirty="0" smtClean="0"/>
          </a:p>
          <a:p>
            <a:pPr lvl="3"/>
            <a:r>
              <a:rPr lang="bg-BG" altLang="bg-BG" dirty="0" smtClean="0"/>
              <a:t>дигиталната компетентност</a:t>
            </a:r>
            <a:endParaRPr lang="bg-BG" altLang="bg-BG" sz="1100" dirty="0" smtClean="0"/>
          </a:p>
          <a:p>
            <a:pPr lvl="3"/>
            <a:r>
              <a:rPr lang="bg-BG" altLang="bg-BG" dirty="0" smtClean="0"/>
              <a:t>социалните и граждански компетентности.</a:t>
            </a:r>
            <a:endParaRPr lang="bg-BG" altLang="bg-BG" sz="1100" dirty="0" smtClean="0"/>
          </a:p>
          <a:p>
            <a:r>
              <a:rPr lang="bg-BG" altLang="bg-BG" dirty="0" smtClean="0"/>
              <a:t>Предоставяне на възможности за ограмотяване на възрастни</a:t>
            </a:r>
          </a:p>
          <a:p>
            <a:endParaRPr lang="en-US" altLang="bg-B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П5.Образователна инфраструктура</a:t>
            </a:r>
            <a:r>
              <a:rPr lang="bg-BG" altLang="bg-BG" dirty="0" smtClean="0"/>
              <a:t>Реконструкция, ремонт и строителство на детски градини, училища, научни институти, ученически и студентски </a:t>
            </a:r>
            <a:r>
              <a:rPr lang="bg-BG" altLang="bg-BG" dirty="0" err="1" smtClean="0"/>
              <a:t>общежитияспортни</a:t>
            </a:r>
            <a:r>
              <a:rPr lang="bg-BG" altLang="bg-BG" dirty="0" smtClean="0"/>
              <a:t> площадки и салони</a:t>
            </a:r>
            <a:r>
              <a:rPr lang="bg-BG" altLang="bg-BG" sz="1100" baseline="0" dirty="0" smtClean="0"/>
              <a:t> </a:t>
            </a:r>
            <a:r>
              <a:rPr lang="bg-BG" altLang="bg-BG" dirty="0" smtClean="0"/>
              <a:t>бази за отдих и младежки дейности</a:t>
            </a:r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34779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bg-BG" dirty="0" smtClean="0"/>
              <a:t>Приоритети -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Постигане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по-висока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ефикасност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резултатност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прозрачност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дейността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администрацията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дейността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съдебната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система за независимо, справедливо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бързо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правораздаване</a:t>
            </a: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качеството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предоставяните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услуги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гражданите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бизнеса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Осигуряване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устойчивост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системата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за управление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средствата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от ЕСИФ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информираността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обществото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използването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ЕСИФ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Република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България</a:t>
            </a:r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25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71969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Стимулиране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трансфера на знания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иновации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селското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стопанство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горския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сектор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устойчивостта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конкурентоспособността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селскостопанската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дейност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иновативните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технологии и устойчиво управление на горите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организацията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хранителната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верига,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включително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преработката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маркетинга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земеделски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продукти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хуманно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отношение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към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животните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управление на риска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стопанствата</a:t>
            </a: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Възстановяване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опазване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укрепване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екосистемите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свързаните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със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селското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горско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стопанство</a:t>
            </a: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ефективното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използване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ресурсите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подпомагане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прехода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към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нисковъглеродна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устойчива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изменението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климата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икономика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селското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стопанство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сектора на храните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горския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сектор;</a:t>
            </a:r>
          </a:p>
          <a:p>
            <a:pPr>
              <a:lnSpc>
                <a:spcPct val="110000"/>
              </a:lnSpc>
            </a:pP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социалното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приобщаване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намаляването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бедността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икономическото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развитие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селските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райони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BCA0-6D2F-4BB7-8FAF-AD92E8FBD926}" type="slidenum">
              <a:rPr lang="bg-BG" smtClean="0"/>
              <a:t>28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47327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CF3C1-A6FC-41D2-8828-8590536C5B20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52A2-C201-4CF8-9B2A-997ACDECA48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172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5C498-F884-43FE-911A-529FA1DA6C86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D5CC-18AB-4CD4-A58D-6EC84341AA3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4158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EF3BE-540E-407F-9EF1-DE6AE0774E8C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D2FD1-A8FF-47B7-AE48-42BB3F633F1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03548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08990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42309-E85C-4660-B2E6-928A1C1C2A98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7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C8391-4704-4C31-8A90-DA069D76776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40508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4978-0B26-4EEC-BCAA-F3EE2DBDAA57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197A0-E6EA-4990-A9A6-5D0C05F9D304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74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C82E8-814F-44DB-90F3-31CA1CA58DE4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7592D-17B6-472C-A53A-71E43FA528BA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194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5710B-7114-41A3-A16C-2DBF2274BB17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01E30-B397-423F-B51C-226A8E134AB8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15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72D4B-9301-4316-948A-10F8713FCC87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3BEB5-ADDC-4301-89E7-BDBD8A8932D2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0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4E170-0DB9-4051-BFA2-ED67AA9C87F0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BEA74-F042-42DF-ABFD-94C79B517656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75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CA2BC-CF56-4C64-873D-9E8E4109AB6C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506D6-E73F-49F8-B61B-4CAA53B9C428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0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38BC9-6238-491F-87A3-A16880DF5FC2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2A8B9-2E1B-4AE2-97AA-86B55B5ED5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672144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3096-9C27-4B72-B9CE-BD6A356752F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3952C-FCC8-4F97-A2E7-282CB91AD857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875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36A78-F669-4820-A9C3-467C5B499D9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A9DF7-2083-4462-9732-A0912C900F33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47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AD10-E745-46F0-BA17-451007E5248C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FAA7-8DB6-45AB-8908-AF14D3D7BACF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37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2B963-A7C3-4B9C-9DF3-CDCF7DBBB0C8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15AE-21FA-4D5F-88F7-7965A37C8BB4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0242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2C81-CEEB-4624-AC37-CF0410A0D4DF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51BE5-EFA1-4C75-97BC-B181C91AA4A7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23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14FDD-A863-413C-B14B-C59D45F4921D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67EB-861E-47FA-9F52-2B175D2B918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0077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5950E-C0BA-4BE5-BB0A-95BBE33496A2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EF5F1-E448-4485-90E3-DCABFC33359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808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9B142-9CCB-4FCD-9E22-292663F5FE95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D688F-A324-45FE-BE38-3796740EE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95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3F877-5AE1-470F-A188-CBB6CBDEC1E9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188E4-E311-42AC-9815-86BC7A2FB1F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4382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2F907-44DA-4D11-B9BC-8E1E39E5492E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282A-3B82-479E-A71A-0C005487EE4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26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D1BB-1DC3-45DF-B893-7FBE0387127C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8B2D-FB7E-44B5-8376-385B7621A71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6706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25844-9FBC-4C06-AFCB-1FF7568E112D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BE20-055B-4742-AED7-44AA286E12F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9241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Щракн., за да ред. стил на загл. в обр.</a:t>
            </a:r>
          </a:p>
          <a:p>
            <a:pPr lvl="1"/>
            <a:r>
              <a:rPr lang="bg-BG" altLang="bg-BG" smtClean="0"/>
              <a:t>Второ ниво</a:t>
            </a:r>
          </a:p>
          <a:p>
            <a:pPr lvl="2"/>
            <a:r>
              <a:rPr lang="bg-BG" altLang="bg-BG" smtClean="0"/>
              <a:t>Трето ниво</a:t>
            </a:r>
          </a:p>
          <a:p>
            <a:pPr lvl="3"/>
            <a:r>
              <a:rPr lang="bg-BG" altLang="bg-BG" smtClean="0"/>
              <a:t>Четвърто ниво</a:t>
            </a:r>
          </a:p>
          <a:p>
            <a:pPr lvl="4"/>
            <a:r>
              <a:rPr lang="bg-BG" alt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229FE1-857A-42FD-A555-07449E1569A0}" type="datetime1">
              <a:rPr lang="bg-BG"/>
              <a:pPr>
                <a:defRPr/>
              </a:pPr>
              <a:t>8.10.2014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EF4A31-E9AB-475A-AF45-D9EF14FE2A3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3069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Щракн., за да ред. стил на загл. в обр.</a:t>
            </a:r>
          </a:p>
          <a:p>
            <a:pPr lvl="1"/>
            <a:r>
              <a:rPr lang="bg-BG" altLang="bg-BG" smtClean="0"/>
              <a:t>Второ ниво</a:t>
            </a:r>
          </a:p>
          <a:p>
            <a:pPr lvl="2"/>
            <a:r>
              <a:rPr lang="bg-BG" altLang="bg-BG" smtClean="0"/>
              <a:t>Трето ниво</a:t>
            </a:r>
          </a:p>
          <a:p>
            <a:pPr lvl="3"/>
            <a:r>
              <a:rPr lang="bg-BG" altLang="bg-BG" smtClean="0"/>
              <a:t>Четвърто ниво</a:t>
            </a:r>
          </a:p>
          <a:p>
            <a:pPr lvl="4"/>
            <a:r>
              <a:rPr lang="bg-BG" alt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C6D20E-0855-4DF7-AEB8-BBD43E8D4C54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8.10.2014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D7B2A8-28DB-4C54-A844-07C3F8C9C374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6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slow">
    <p:blinds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5364163" y="1700213"/>
            <a:ext cx="2736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bg-BG" altLang="bg-BG" sz="1200" smtClean="0">
                <a:solidFill>
                  <a:prstClr val="black"/>
                </a:solidFill>
                <a:latin typeface="Calibri" pitchFamily="34" charset="0"/>
              </a:rPr>
              <a:t>ОБЛАСТЕН ИНФОРМАЦИОНЕН ЦЕНТЪР </a:t>
            </a:r>
          </a:p>
          <a:p>
            <a:pPr algn="r"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bg-BG" altLang="bg-BG" sz="1200" smtClean="0">
                <a:solidFill>
                  <a:prstClr val="black"/>
                </a:solidFill>
                <a:latin typeface="Calibri" pitchFamily="34" charset="0"/>
              </a:rPr>
              <a:t>ГР.КЪРДЖАЛИ</a:t>
            </a: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323850" y="6170613"/>
            <a:ext cx="47529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bg-BG" altLang="bg-BG" sz="800" i="1" smtClean="0">
                <a:solidFill>
                  <a:prstClr val="black"/>
                </a:solidFill>
                <a:latin typeface="Calibri" pitchFamily="34" charset="0"/>
              </a:rPr>
              <a:t>Проект </a:t>
            </a:r>
            <a:r>
              <a:rPr lang="en-US" altLang="bg-BG" sz="800" i="1" smtClean="0">
                <a:solidFill>
                  <a:prstClr val="black"/>
                </a:solidFill>
                <a:latin typeface="Calibri" pitchFamily="34" charset="0"/>
              </a:rPr>
              <a:t>“</a:t>
            </a:r>
            <a:r>
              <a:rPr lang="bg-BG" altLang="bg-BG" sz="800" i="1" smtClean="0">
                <a:solidFill>
                  <a:prstClr val="black"/>
                </a:solidFill>
                <a:latin typeface="Calibri" pitchFamily="34" charset="0"/>
              </a:rPr>
              <a:t>Създаване на областен информационен център в гр.Кърджали </a:t>
            </a:r>
            <a:r>
              <a:rPr lang="en-US" altLang="bg-BG" sz="800" i="1" smtClean="0">
                <a:solidFill>
                  <a:prstClr val="black"/>
                </a:solidFill>
                <a:latin typeface="Calibri" pitchFamily="34" charset="0"/>
              </a:rPr>
              <a:t>“ , </a:t>
            </a:r>
            <a:r>
              <a:rPr lang="bg-BG" altLang="bg-BG" sz="800" i="1" smtClean="0">
                <a:solidFill>
                  <a:prstClr val="black"/>
                </a:solidFill>
                <a:latin typeface="Calibri" pitchFamily="34" charset="0"/>
              </a:rPr>
              <a:t>№ </a:t>
            </a:r>
            <a:r>
              <a:rPr lang="en-US" altLang="bg-BG" sz="800" i="1" smtClean="0">
                <a:solidFill>
                  <a:prstClr val="black"/>
                </a:solidFill>
                <a:latin typeface="Calibri" pitchFamily="34" charset="0"/>
              </a:rPr>
              <a:t>BG161PO002-3.3.02-00012-C0001</a:t>
            </a:r>
            <a:r>
              <a:rPr lang="bg-BG" altLang="bg-BG" sz="800" i="1" smtClean="0">
                <a:solidFill>
                  <a:prstClr val="black"/>
                </a:solidFill>
                <a:latin typeface="Calibri" pitchFamily="34" charset="0"/>
              </a:rPr>
              <a:t>, финансиран от Оперативна програма „Техническа помощ”, съфинансирана от Европейския съюз чрез Европейския фонд за регионално развитие.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bg-BG" altLang="bg-BG" sz="8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1619250" y="2924175"/>
            <a:ext cx="604837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bg-BG" altLang="bg-BG" sz="3200" b="1" smtClean="0">
                <a:solidFill>
                  <a:prstClr val="black"/>
                </a:solidFill>
                <a:latin typeface="Calibri" pitchFamily="34" charset="0"/>
              </a:rPr>
              <a:t>ОБЛАСТЕН ИНФОРМАЦИОНЕН ЦЕНТЪР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bg-BG" altLang="bg-BG" sz="3200" b="1" smtClean="0">
                <a:solidFill>
                  <a:prstClr val="black"/>
                </a:solidFill>
                <a:latin typeface="Calibri" pitchFamily="34" charset="0"/>
              </a:rPr>
              <a:t>КЪРДЖАЛИ</a:t>
            </a:r>
          </a:p>
        </p:txBody>
      </p:sp>
    </p:spTree>
    <p:extLst>
      <p:ext uri="{BB962C8B-B14F-4D97-AF65-F5344CB8AC3E}">
        <p14:creationId xmlns:p14="http://schemas.microsoft.com/office/powerpoint/2010/main" val="104802491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10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353511"/>
              </p:ext>
            </p:extLst>
          </p:nvPr>
        </p:nvGraphicFramePr>
        <p:xfrm>
          <a:off x="467544" y="1844824"/>
          <a:ext cx="8215313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95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11</a:t>
            </a:fld>
            <a:endParaRPr lang="bg-BG"/>
          </a:p>
        </p:txBody>
      </p:sp>
      <p:sp>
        <p:nvSpPr>
          <p:cNvPr id="4" name="TextBox 4"/>
          <p:cNvSpPr txBox="1"/>
          <p:nvPr/>
        </p:nvSpPr>
        <p:spPr>
          <a:xfrm>
            <a:off x="1167184" y="2348880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„РЕГИОНИ В РАСТЕЖ“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bg-BG" sz="4000" b="1" dirty="0">
                <a:solidFill>
                  <a:srgbClr val="8E0000"/>
                </a:solidFill>
              </a:rPr>
              <a:t>1 351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0" descr="C:\Users\ObesnikovaN\Desktop\от Цвети\Презентация Деница 18-20 април Габрово\fjo 2 Burg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97152"/>
            <a:ext cx="22796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85" y="4772837"/>
            <a:ext cx="2414757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http://www.bgregio.eu/media/Dobri%20praktiki/DSC_05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800301"/>
            <a:ext cx="2278800" cy="158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51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12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95320" cy="49685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Енергийна ефективност в многофамилни жилищни сгради и сгради на държавната и общинска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администрация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на градската среда и подкрепа за зони с потенциал за икономическо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развитие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Устойчив градски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транспорт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държавна и общинска образователна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инфраструктура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общинска социална инфраструктура, културна и спортна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инфраструктура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държавна и общинска здравна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инфраструктура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опазване на културното и природно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наследство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пътища 1-ви, 2-ри и 3-ти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клас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предотвратяване на риска от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свлачища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Техническа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помощ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13</a:t>
            </a:fld>
            <a:endParaRPr lang="bg-BG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5897633" cy="4536504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Дирекция „Обновяване на жилищни сгради”,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МРР/фонд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жилищно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обновяване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Финансови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инструменти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образованието 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науката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земеделието 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храните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културата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младежта 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спорта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Висши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училища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здравеопазването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Агенция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„Пътна инфраструктура”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37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14</a:t>
            </a:fld>
            <a:endParaRPr lang="bg-BG"/>
          </a:p>
        </p:txBody>
      </p:sp>
      <p:sp>
        <p:nvSpPr>
          <p:cNvPr id="7" name="TextBox 4"/>
          <p:cNvSpPr txBox="1"/>
          <p:nvPr/>
        </p:nvSpPr>
        <p:spPr>
          <a:xfrm>
            <a:off x="1167183" y="1340768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„ИНОВАЦИИ И КОНКУРЕНТОСПОСОБНОСТ“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bg-BG" sz="4000" b="1" dirty="0">
                <a:solidFill>
                  <a:srgbClr val="8E0000"/>
                </a:solidFill>
              </a:rPr>
              <a:t>1 202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344" y="3999840"/>
            <a:ext cx="3960439" cy="233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65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15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508518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азработване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внедряване на нови продукти, процеси и бизнес модели в иновативни предприятия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азвитие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съвместни инициативи за изследвания и иновации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азвитие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инфраструктура за иновации и изследвания</a:t>
            </a:r>
          </a:p>
          <a:p>
            <a:pPr>
              <a:lnSpc>
                <a:spcPct val="120000"/>
              </a:lnSpc>
            </a:pP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одкрепа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иновативни стартиращи предпрития и бързорастящи предприятия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бновление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усъвършенстване на технологиите, внедряване на водещи високотехнологични решения, вкл. въвеждане на нови ИКТ-базирани услуги и приложения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одкрепа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покриване на международно признати стандарти и за сертификация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одкрепа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развитието на клъстери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редоставяне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услуги за подкрепа на бизнеса и подобряване на бизнес средата (в т.ч. интернационализация)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недряване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технологични решения за подобряване на ресурсната ефективност </a:t>
            </a:r>
          </a:p>
          <a:p>
            <a:pPr>
              <a:lnSpc>
                <a:spcPct val="120000"/>
              </a:lnSpc>
            </a:pP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ru-RU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одкрепа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повишаване на енергийната ефективност в предприятията</a:t>
            </a:r>
          </a:p>
        </p:txBody>
      </p:sp>
    </p:spTree>
    <p:extLst>
      <p:ext uri="{BB962C8B-B14F-4D97-AF65-F5344CB8AC3E}">
        <p14:creationId xmlns:p14="http://schemas.microsoft.com/office/powerpoint/2010/main" val="341155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16</a:t>
            </a:fld>
            <a:endParaRPr lang="bg-BG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003232" cy="4248472"/>
          </a:xfrm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микро, малки, средни и големи предприятия, междинни предприятия – “mid-caps” (в зависимост от финалните разпоредби на приложимия Регламент) или техни обединения (в т.ч. клъстери), включително партньорства с научноизследователски организации, „София Техпарк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</a:p>
          <a:p>
            <a:pPr>
              <a:lnSpc>
                <a:spcPct val="140000"/>
              </a:lnSpc>
            </a:pP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агенции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ведомства и организации на бизнеса и други юридически лица, които са свързани с предоставянето на услуги за подкрепа на бизнеса и подобряване на бизнес-средата</a:t>
            </a:r>
          </a:p>
        </p:txBody>
      </p:sp>
    </p:spTree>
    <p:extLst>
      <p:ext uri="{BB962C8B-B14F-4D97-AF65-F5344CB8AC3E}">
        <p14:creationId xmlns:p14="http://schemas.microsoft.com/office/powerpoint/2010/main" val="169570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17</a:t>
            </a:fld>
            <a:endParaRPr lang="bg-BG"/>
          </a:p>
        </p:txBody>
      </p:sp>
      <p:sp>
        <p:nvSpPr>
          <p:cNvPr id="6" name="TextBox 4"/>
          <p:cNvSpPr txBox="1"/>
          <p:nvPr/>
        </p:nvSpPr>
        <p:spPr>
          <a:xfrm>
            <a:off x="1167184" y="2348880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„НАУКА И ОБРАЗОВАНИЕ ЗА ИНТЕЛИГЕНТЕН РАСТЕЖ“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bg-BG" sz="4000" b="1" dirty="0">
                <a:solidFill>
                  <a:srgbClr val="8E0000"/>
                </a:solidFill>
              </a:rPr>
              <a:t>583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744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18</a:t>
            </a:fld>
            <a:endParaRPr lang="bg-BG"/>
          </a:p>
        </p:txBody>
      </p:sp>
      <p:sp>
        <p:nvSpPr>
          <p:cNvPr id="6" name="Правоъгълник 5"/>
          <p:cNvSpPr/>
          <p:nvPr/>
        </p:nvSpPr>
        <p:spPr>
          <a:xfrm>
            <a:off x="395536" y="476672"/>
            <a:ext cx="2565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ПРИОРИТЕТИ</a:t>
            </a:r>
            <a:endParaRPr lang="bg-BG" sz="3200" dirty="0">
              <a:solidFill>
                <a:schemeClr val="bg1"/>
              </a:solidFill>
            </a:endParaRPr>
          </a:p>
        </p:txBody>
      </p: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76022" y="836712"/>
            <a:ext cx="7956418" cy="5832648"/>
            <a:chOff x="264" y="-191"/>
            <a:chExt cx="5027" cy="4438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gray">
            <a:xfrm rot="-7829975">
              <a:off x="3264" y="2443"/>
              <a:ext cx="806" cy="155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bg-BG" altLang="bg-BG" sz="180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 rot="-743917">
              <a:off x="1684" y="2061"/>
              <a:ext cx="810" cy="145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bg-BG" altLang="bg-BG" sz="1800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gray">
            <a:xfrm rot="-3205350">
              <a:off x="3361" y="1132"/>
              <a:ext cx="500" cy="106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bg-BG" altLang="bg-BG" sz="1800"/>
            </a:p>
          </p:txBody>
        </p: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2426" y="1157"/>
              <a:ext cx="1293" cy="1334"/>
              <a:chOff x="2016" y="1920"/>
              <a:chExt cx="1680" cy="1680"/>
            </a:xfrm>
          </p:grpSpPr>
          <p:sp>
            <p:nvSpPr>
              <p:cNvPr id="26" name="Oval 16"/>
              <p:cNvSpPr>
                <a:spLocks noChangeArrowheads="1"/>
              </p:cNvSpPr>
              <p:nvPr/>
            </p:nvSpPr>
            <p:spPr bwMode="gray">
              <a:xfrm>
                <a:off x="2014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/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bg-BG"/>
              </a:p>
            </p:txBody>
          </p:sp>
        </p:grpSp>
        <p:sp>
          <p:nvSpPr>
            <p:cNvPr id="12" name="Text Box 18"/>
            <p:cNvSpPr txBox="1">
              <a:spLocks noChangeArrowheads="1"/>
            </p:cNvSpPr>
            <p:nvPr/>
          </p:nvSpPr>
          <p:spPr bwMode="gray">
            <a:xfrm>
              <a:off x="2379" y="1489"/>
              <a:ext cx="1376" cy="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hangingPunct="1">
                <a:spcBef>
                  <a:spcPct val="0"/>
                </a:spcBef>
                <a:buFontTx/>
                <a:buNone/>
              </a:pPr>
              <a:r>
                <a:rPr lang="bg-BG" altLang="bg-BG" sz="2800" b="1" dirty="0">
                  <a:solidFill>
                    <a:srgbClr val="FFFFFF"/>
                  </a:solidFill>
                </a:rPr>
                <a:t>ОП НОИР</a:t>
              </a:r>
              <a:endParaRPr lang="en-US" altLang="bg-BG" sz="2800" b="1" dirty="0">
                <a:solidFill>
                  <a:srgbClr val="FFFFFF"/>
                </a:solidFill>
              </a:endParaRPr>
            </a:p>
            <a:p>
              <a:pPr algn="ctr" hangingPunct="1">
                <a:spcBef>
                  <a:spcPct val="0"/>
                </a:spcBef>
                <a:buFontTx/>
                <a:buNone/>
              </a:pPr>
              <a:r>
                <a:rPr lang="en-US" altLang="bg-BG" sz="2800" b="1" dirty="0">
                  <a:solidFill>
                    <a:srgbClr val="FFFFFF"/>
                  </a:solidFill>
                </a:rPr>
                <a:t>2014-2020</a:t>
              </a:r>
            </a:p>
          </p:txBody>
        </p:sp>
        <p:grpSp>
          <p:nvGrpSpPr>
            <p:cNvPr id="13" name="Group 19"/>
            <p:cNvGrpSpPr>
              <a:grpSpLocks/>
            </p:cNvGrpSpPr>
            <p:nvPr/>
          </p:nvGrpSpPr>
          <p:grpSpPr bwMode="auto">
            <a:xfrm>
              <a:off x="3264" y="-191"/>
              <a:ext cx="1845" cy="1314"/>
              <a:chOff x="3132" y="435"/>
              <a:chExt cx="1326" cy="923"/>
            </a:xfrm>
          </p:grpSpPr>
          <p:grpSp>
            <p:nvGrpSpPr>
              <p:cNvPr id="22" name="Group 20"/>
              <p:cNvGrpSpPr>
                <a:grpSpLocks/>
              </p:cNvGrpSpPr>
              <p:nvPr/>
            </p:nvGrpSpPr>
            <p:grpSpPr bwMode="auto">
              <a:xfrm>
                <a:off x="3322" y="435"/>
                <a:ext cx="951" cy="923"/>
                <a:chOff x="2024" y="739"/>
                <a:chExt cx="2914" cy="2851"/>
              </a:xfrm>
            </p:grpSpPr>
            <p:sp>
              <p:nvSpPr>
                <p:cNvPr id="24" name="Oval 21"/>
                <p:cNvSpPr>
                  <a:spLocks noChangeArrowheads="1"/>
                </p:cNvSpPr>
                <p:nvPr/>
              </p:nvSpPr>
              <p:spPr bwMode="gray">
                <a:xfrm>
                  <a:off x="2024" y="739"/>
                  <a:ext cx="2914" cy="2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bg-BG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" name="Freeform 22"/>
                <p:cNvSpPr>
                  <a:spLocks/>
                </p:cNvSpPr>
                <p:nvPr/>
              </p:nvSpPr>
              <p:spPr bwMode="gray">
                <a:xfrm>
                  <a:off x="2499" y="820"/>
                  <a:ext cx="1730" cy="632"/>
                </a:xfrm>
                <a:custGeom>
                  <a:avLst/>
                  <a:gdLst>
                    <a:gd name="T0" fmla="*/ 1252 w 1321"/>
                    <a:gd name="T1" fmla="*/ 316 h 712"/>
                    <a:gd name="T2" fmla="*/ 1268 w 1321"/>
                    <a:gd name="T3" fmla="*/ 348 h 712"/>
                    <a:gd name="T4" fmla="*/ 1271 w 1321"/>
                    <a:gd name="T5" fmla="*/ 379 h 712"/>
                    <a:gd name="T6" fmla="*/ 1266 w 1321"/>
                    <a:gd name="T7" fmla="*/ 407 h 712"/>
                    <a:gd name="T8" fmla="*/ 1249 w 1321"/>
                    <a:gd name="T9" fmla="*/ 433 h 712"/>
                    <a:gd name="T10" fmla="*/ 1224 w 1321"/>
                    <a:gd name="T11" fmla="*/ 456 h 712"/>
                    <a:gd name="T12" fmla="*/ 1193 w 1321"/>
                    <a:gd name="T13" fmla="*/ 476 h 712"/>
                    <a:gd name="T14" fmla="*/ 1151 w 1321"/>
                    <a:gd name="T15" fmla="*/ 494 h 712"/>
                    <a:gd name="T16" fmla="*/ 1104 w 1321"/>
                    <a:gd name="T17" fmla="*/ 511 h 712"/>
                    <a:gd name="T18" fmla="*/ 1051 w 1321"/>
                    <a:gd name="T19" fmla="*/ 525 h 712"/>
                    <a:gd name="T20" fmla="*/ 992 w 1321"/>
                    <a:gd name="T21" fmla="*/ 538 h 712"/>
                    <a:gd name="T22" fmla="*/ 931 w 1321"/>
                    <a:gd name="T23" fmla="*/ 547 h 712"/>
                    <a:gd name="T24" fmla="*/ 862 w 1321"/>
                    <a:gd name="T25" fmla="*/ 555 h 712"/>
                    <a:gd name="T26" fmla="*/ 793 w 1321"/>
                    <a:gd name="T27" fmla="*/ 559 h 712"/>
                    <a:gd name="T28" fmla="*/ 765 w 1321"/>
                    <a:gd name="T29" fmla="*/ 561 h 712"/>
                    <a:gd name="T30" fmla="*/ 458 w 1321"/>
                    <a:gd name="T31" fmla="*/ 561 h 712"/>
                    <a:gd name="T32" fmla="*/ 454 w 1321"/>
                    <a:gd name="T33" fmla="*/ 561 h 712"/>
                    <a:gd name="T34" fmla="*/ 393 w 1321"/>
                    <a:gd name="T35" fmla="*/ 557 h 712"/>
                    <a:gd name="T36" fmla="*/ 335 w 1321"/>
                    <a:gd name="T37" fmla="*/ 555 h 712"/>
                    <a:gd name="T38" fmla="*/ 280 w 1321"/>
                    <a:gd name="T39" fmla="*/ 549 h 712"/>
                    <a:gd name="T40" fmla="*/ 227 w 1321"/>
                    <a:gd name="T41" fmla="*/ 543 h 712"/>
                    <a:gd name="T42" fmla="*/ 179 w 1321"/>
                    <a:gd name="T43" fmla="*/ 533 h 712"/>
                    <a:gd name="T44" fmla="*/ 135 w 1321"/>
                    <a:gd name="T45" fmla="*/ 523 h 712"/>
                    <a:gd name="T46" fmla="*/ 98 w 1321"/>
                    <a:gd name="T47" fmla="*/ 510 h 712"/>
                    <a:gd name="T48" fmla="*/ 65 w 1321"/>
                    <a:gd name="T49" fmla="*/ 496 h 712"/>
                    <a:gd name="T50" fmla="*/ 37 w 1321"/>
                    <a:gd name="T51" fmla="*/ 479 h 712"/>
                    <a:gd name="T52" fmla="*/ 18 w 1321"/>
                    <a:gd name="T53" fmla="*/ 459 h 712"/>
                    <a:gd name="T54" fmla="*/ 6 w 1321"/>
                    <a:gd name="T55" fmla="*/ 437 h 712"/>
                    <a:gd name="T56" fmla="*/ 0 w 1321"/>
                    <a:gd name="T57" fmla="*/ 413 h 712"/>
                    <a:gd name="T58" fmla="*/ 0 w 1321"/>
                    <a:gd name="T59" fmla="*/ 410 h 712"/>
                    <a:gd name="T60" fmla="*/ 4 w 1321"/>
                    <a:gd name="T61" fmla="*/ 383 h 712"/>
                    <a:gd name="T62" fmla="*/ 16 w 1321"/>
                    <a:gd name="T63" fmla="*/ 352 h 712"/>
                    <a:gd name="T64" fmla="*/ 49 w 1321"/>
                    <a:gd name="T65" fmla="*/ 291 h 712"/>
                    <a:gd name="T66" fmla="*/ 90 w 1321"/>
                    <a:gd name="T67" fmla="*/ 235 h 712"/>
                    <a:gd name="T68" fmla="*/ 141 w 1321"/>
                    <a:gd name="T69" fmla="*/ 186 h 712"/>
                    <a:gd name="T70" fmla="*/ 196 w 1321"/>
                    <a:gd name="T71" fmla="*/ 138 h 712"/>
                    <a:gd name="T72" fmla="*/ 260 w 1321"/>
                    <a:gd name="T73" fmla="*/ 99 h 712"/>
                    <a:gd name="T74" fmla="*/ 329 w 1321"/>
                    <a:gd name="T75" fmla="*/ 65 h 712"/>
                    <a:gd name="T76" fmla="*/ 399 w 1321"/>
                    <a:gd name="T77" fmla="*/ 37 h 712"/>
                    <a:gd name="T78" fmla="*/ 479 w 1321"/>
                    <a:gd name="T79" fmla="*/ 17 h 712"/>
                    <a:gd name="T80" fmla="*/ 559 w 1321"/>
                    <a:gd name="T81" fmla="*/ 4 h 712"/>
                    <a:gd name="T82" fmla="*/ 642 w 1321"/>
                    <a:gd name="T83" fmla="*/ 0 h 712"/>
                    <a:gd name="T84" fmla="*/ 642 w 1321"/>
                    <a:gd name="T85" fmla="*/ 0 h 712"/>
                    <a:gd name="T86" fmla="*/ 731 w 1321"/>
                    <a:gd name="T87" fmla="*/ 4 h 712"/>
                    <a:gd name="T88" fmla="*/ 815 w 1321"/>
                    <a:gd name="T89" fmla="*/ 18 h 712"/>
                    <a:gd name="T90" fmla="*/ 897 w 1321"/>
                    <a:gd name="T91" fmla="*/ 42 h 712"/>
                    <a:gd name="T92" fmla="*/ 972 w 1321"/>
                    <a:gd name="T93" fmla="*/ 71 h 712"/>
                    <a:gd name="T94" fmla="*/ 1042 w 1321"/>
                    <a:gd name="T95" fmla="*/ 108 h 712"/>
                    <a:gd name="T96" fmla="*/ 1106 w 1321"/>
                    <a:gd name="T97" fmla="*/ 153 h 712"/>
                    <a:gd name="T98" fmla="*/ 1163 w 1321"/>
                    <a:gd name="T99" fmla="*/ 201 h 712"/>
                    <a:gd name="T100" fmla="*/ 1211 w 1321"/>
                    <a:gd name="T101" fmla="*/ 256 h 712"/>
                    <a:gd name="T102" fmla="*/ 1252 w 1321"/>
                    <a:gd name="T103" fmla="*/ 316 h 712"/>
                    <a:gd name="T104" fmla="*/ 1252 w 1321"/>
                    <a:gd name="T105" fmla="*/ 316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bg-BG"/>
                </a:p>
              </p:txBody>
            </p:sp>
          </p:grpSp>
          <p:sp>
            <p:nvSpPr>
              <p:cNvPr id="23" name="Text Box 23"/>
              <p:cNvSpPr txBox="1">
                <a:spLocks noChangeArrowheads="1"/>
              </p:cNvSpPr>
              <p:nvPr/>
            </p:nvSpPr>
            <p:spPr bwMode="gray">
              <a:xfrm>
                <a:off x="3132" y="666"/>
                <a:ext cx="1326" cy="5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hangingPunct="1">
                  <a:spcBef>
                    <a:spcPct val="0"/>
                  </a:spcBef>
                  <a:buFontTx/>
                  <a:buNone/>
                </a:pPr>
                <a:r>
                  <a:rPr lang="bg-BG" altLang="bg-BG" sz="1600" b="1" dirty="0">
                    <a:solidFill>
                      <a:srgbClr val="FFFFFF"/>
                    </a:solidFill>
                    <a:latin typeface="Verdana" pitchFamily="34" charset="0"/>
                  </a:rPr>
                  <a:t>Научни </a:t>
                </a:r>
              </a:p>
              <a:p>
                <a:pPr algn="ctr" hangingPunct="1">
                  <a:spcBef>
                    <a:spcPct val="0"/>
                  </a:spcBef>
                  <a:buFontTx/>
                  <a:buNone/>
                </a:pPr>
                <a:r>
                  <a:rPr lang="bg-BG" altLang="bg-BG" sz="1600" b="1" dirty="0">
                    <a:solidFill>
                      <a:srgbClr val="FFFFFF"/>
                    </a:solidFill>
                    <a:latin typeface="Verdana" pitchFamily="34" charset="0"/>
                  </a:rPr>
                  <a:t>изследвания</a:t>
                </a:r>
              </a:p>
              <a:p>
                <a:pPr algn="ctr" hangingPunct="1">
                  <a:spcBef>
                    <a:spcPct val="0"/>
                  </a:spcBef>
                  <a:buFontTx/>
                  <a:buNone/>
                </a:pPr>
                <a:r>
                  <a:rPr lang="bg-BG" altLang="bg-BG" sz="1600" b="1" dirty="0">
                    <a:solidFill>
                      <a:srgbClr val="FFFFFF"/>
                    </a:solidFill>
                    <a:latin typeface="Verdana" pitchFamily="34" charset="0"/>
                  </a:rPr>
                  <a:t> и технологично</a:t>
                </a:r>
              </a:p>
              <a:p>
                <a:pPr algn="ctr" hangingPunct="1">
                  <a:spcBef>
                    <a:spcPct val="0"/>
                  </a:spcBef>
                  <a:buFontTx/>
                  <a:buNone/>
                </a:pPr>
                <a:r>
                  <a:rPr lang="bg-BG" altLang="bg-BG" sz="1600" b="1" dirty="0">
                    <a:solidFill>
                      <a:srgbClr val="FFFFFF"/>
                    </a:solidFill>
                    <a:latin typeface="Verdana" pitchFamily="34" charset="0"/>
                  </a:rPr>
                  <a:t> развитие</a:t>
                </a:r>
              </a:p>
            </p:txBody>
          </p:sp>
        </p:grpSp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455" y="1549"/>
              <a:ext cx="1907" cy="1993"/>
              <a:chOff x="2016" y="1919"/>
              <a:chExt cx="2286" cy="2229"/>
            </a:xfrm>
          </p:grpSpPr>
          <p:sp>
            <p:nvSpPr>
              <p:cNvPr id="20" name="Oval 26"/>
              <p:cNvSpPr>
                <a:spLocks noChangeArrowheads="1"/>
              </p:cNvSpPr>
              <p:nvPr/>
            </p:nvSpPr>
            <p:spPr bwMode="gray">
              <a:xfrm>
                <a:off x="2016" y="1919"/>
                <a:ext cx="2286" cy="2229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/>
              </a:p>
            </p:txBody>
          </p:sp>
          <p:sp>
            <p:nvSpPr>
              <p:cNvPr id="21" name="Freeform 27"/>
              <p:cNvSpPr>
                <a:spLocks/>
              </p:cNvSpPr>
              <p:nvPr/>
            </p:nvSpPr>
            <p:spPr bwMode="gray">
              <a:xfrm>
                <a:off x="2359" y="1934"/>
                <a:ext cx="1527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bg-BG"/>
              </a:p>
            </p:txBody>
          </p:sp>
        </p:grpSp>
        <p:sp>
          <p:nvSpPr>
            <p:cNvPr id="15" name="Text Box 28"/>
            <p:cNvSpPr txBox="1">
              <a:spLocks noChangeArrowheads="1"/>
            </p:cNvSpPr>
            <p:nvPr/>
          </p:nvSpPr>
          <p:spPr bwMode="gray">
            <a:xfrm>
              <a:off x="264" y="2159"/>
              <a:ext cx="2297" cy="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hangingPunct="1">
                <a:spcBef>
                  <a:spcPct val="0"/>
                </a:spcBef>
                <a:buFontTx/>
                <a:buNone/>
              </a:pPr>
              <a:r>
                <a:rPr lang="ru-RU" altLang="bg-BG" sz="2000" b="1" dirty="0">
                  <a:solidFill>
                    <a:schemeClr val="bg1"/>
                  </a:solidFill>
                </a:rPr>
                <a:t>Образователна </a:t>
              </a:r>
            </a:p>
            <a:p>
              <a:pPr algn="ctr" hangingPunct="1">
                <a:spcBef>
                  <a:spcPct val="0"/>
                </a:spcBef>
                <a:buFontTx/>
                <a:buNone/>
              </a:pPr>
              <a:r>
                <a:rPr lang="ru-RU" altLang="bg-BG" sz="2000" b="1" dirty="0">
                  <a:solidFill>
                    <a:schemeClr val="bg1"/>
                  </a:solidFill>
                </a:rPr>
                <a:t>среда за активно </a:t>
              </a:r>
              <a:endParaRPr lang="ru-RU" altLang="bg-BG" sz="2000" b="1" dirty="0" smtClean="0">
                <a:solidFill>
                  <a:schemeClr val="bg1"/>
                </a:solidFill>
              </a:endParaRPr>
            </a:p>
            <a:p>
              <a:pPr algn="ctr" hangingPunct="1">
                <a:spcBef>
                  <a:spcPct val="0"/>
                </a:spcBef>
                <a:buFontTx/>
                <a:buNone/>
              </a:pPr>
              <a:r>
                <a:rPr lang="ru-RU" altLang="bg-BG" sz="2000" b="1" dirty="0" smtClean="0">
                  <a:solidFill>
                    <a:schemeClr val="bg1"/>
                  </a:solidFill>
                </a:rPr>
                <a:t>социално </a:t>
              </a:r>
              <a:r>
                <a:rPr lang="ru-RU" altLang="bg-BG" sz="2000" b="1" dirty="0">
                  <a:solidFill>
                    <a:schemeClr val="bg1"/>
                  </a:solidFill>
                </a:rPr>
                <a:t>приобщаване</a:t>
              </a:r>
              <a:endParaRPr lang="en-US" altLang="bg-BG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6" name="Group 30"/>
            <p:cNvGrpSpPr>
              <a:grpSpLocks/>
            </p:cNvGrpSpPr>
            <p:nvPr/>
          </p:nvGrpSpPr>
          <p:grpSpPr bwMode="auto">
            <a:xfrm>
              <a:off x="3531" y="2578"/>
              <a:ext cx="1617" cy="1669"/>
              <a:chOff x="2016" y="1920"/>
              <a:chExt cx="1680" cy="1680"/>
            </a:xfrm>
          </p:grpSpPr>
          <p:sp>
            <p:nvSpPr>
              <p:cNvPr id="18" name="Oval 3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451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/>
              </a:p>
            </p:txBody>
          </p:sp>
          <p:sp>
            <p:nvSpPr>
              <p:cNvPr id="19" name="Freeform 32"/>
              <p:cNvSpPr>
                <a:spLocks/>
              </p:cNvSpPr>
              <p:nvPr/>
            </p:nvSpPr>
            <p:spPr bwMode="gray">
              <a:xfrm>
                <a:off x="2208" y="1945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bg-BG"/>
              </a:p>
            </p:txBody>
          </p:sp>
        </p:grpSp>
        <p:sp>
          <p:nvSpPr>
            <p:cNvPr id="17" name="Text Box 33"/>
            <p:cNvSpPr txBox="1">
              <a:spLocks noChangeArrowheads="1"/>
            </p:cNvSpPr>
            <p:nvPr/>
          </p:nvSpPr>
          <p:spPr bwMode="gray">
            <a:xfrm>
              <a:off x="3488" y="3156"/>
              <a:ext cx="1803" cy="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bg-BG" sz="2000" b="1" dirty="0">
                  <a:solidFill>
                    <a:schemeClr val="bg1"/>
                  </a:solidFill>
                </a:rPr>
                <a:t>Образование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bg-BG" sz="2000" b="1" dirty="0">
                  <a:solidFill>
                    <a:schemeClr val="bg1"/>
                  </a:solidFill>
                </a:rPr>
                <a:t>и учене през целия живот</a:t>
              </a:r>
              <a:endParaRPr lang="en-US" altLang="bg-BG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170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2048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Министерство на образованието и науката и второстепенните му разпоредители с бюджетни кредити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Българска академия на науките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Образователни, обучителни и научни организации и институции, социално-икономически партньори, работодатели, браншови организации, центрове за професионално обучение, общини, неправителствени организации, извънучилищни педагогически учреждения, младежки организации, спортни клубове, НАПОО, Център за учебно-тренировъчни фирми в средните професионални училища, Национално представителство на студентските съвети и др.</a:t>
            </a:r>
          </a:p>
          <a:p>
            <a:pPr>
              <a:lnSpc>
                <a:spcPct val="110000"/>
              </a:lnSpc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4" descr="C:\Users\Stoyan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16721"/>
            <a:ext cx="2088232" cy="139043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521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</a:t>
            </a:fld>
            <a:endParaRPr lang="bg-BG"/>
          </a:p>
        </p:txBody>
      </p:sp>
      <p:pic>
        <p:nvPicPr>
          <p:cNvPr id="6" name="Picture 2" descr="C:\Users\Ani\Desktop\EUf_BG_2014_2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3428"/>
            <a:ext cx="4038600" cy="163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179512" y="2355557"/>
            <a:ext cx="4038600" cy="4525963"/>
          </a:xfrm>
        </p:spPr>
        <p:txBody>
          <a:bodyPr/>
          <a:lstStyle/>
          <a:p>
            <a:pPr marL="0" lvl="0" indent="0" algn="ctr" eaLnBrk="1" hangingPunct="1">
              <a:spcBef>
                <a:spcPct val="50000"/>
              </a:spcBef>
              <a:buNone/>
              <a:defRPr/>
            </a:pPr>
            <a:r>
              <a:rPr lang="bg-BG" altLang="bg-BG" sz="3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НОВИТЕ ОПЕРАТИВНИ ПРОГРАМИ</a:t>
            </a:r>
          </a:p>
          <a:p>
            <a:pPr marL="0" lvl="0" indent="0" algn="ctr" eaLnBrk="1" hangingPunct="1">
              <a:spcBef>
                <a:spcPct val="50000"/>
              </a:spcBef>
              <a:buNone/>
              <a:defRPr/>
            </a:pPr>
            <a:r>
              <a:rPr lang="bg-BG" altLang="bg-BG" sz="3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2014-2020 </a:t>
            </a:r>
            <a:r>
              <a:rPr lang="bg-BG" altLang="bg-BG" sz="3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</a:t>
            </a:r>
          </a:p>
          <a:p>
            <a:pPr marL="0" indent="0" algn="ctr">
              <a:buFont typeface="Arial" charset="0"/>
              <a:buNone/>
            </a:pPr>
            <a:endParaRPr lang="bg-BG" altLang="bg-BG" sz="3000" b="1" dirty="0" smtClean="0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59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20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439248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ОЧАКВАНИ РЕЗУЛТАТИ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842329"/>
            <a:ext cx="4546848" cy="101060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Дял от БВП на инвестициите в наука и иновации – 1,5 % </a:t>
            </a:r>
          </a:p>
          <a:p>
            <a:pPr>
              <a:lnSpc>
                <a:spcPct val="110000"/>
              </a:lnSpc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441277" y="2805523"/>
            <a:ext cx="4861744" cy="109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Дял на завършилите висше образование между 30-34 годишните - 36 </a:t>
            </a:r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%</a:t>
            </a:r>
          </a:p>
        </p:txBody>
      </p:sp>
      <p:sp>
        <p:nvSpPr>
          <p:cNvPr id="9" name="Rectangle 7"/>
          <p:cNvSpPr/>
          <p:nvPr/>
        </p:nvSpPr>
        <p:spPr>
          <a:xfrm>
            <a:off x="419436" y="4031140"/>
            <a:ext cx="46347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Дял на преждевременно напусналите училище – 11 </a:t>
            </a:r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%</a:t>
            </a:r>
          </a:p>
          <a:p>
            <a:pPr lvl="0">
              <a:lnSpc>
                <a:spcPct val="110000"/>
              </a:lnSpc>
              <a:spcBef>
                <a:spcPct val="20000"/>
              </a:spcBef>
            </a:pPr>
            <a:endParaRPr lang="ru-RU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323528" y="5046802"/>
            <a:ext cx="49794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Повишаване на броя на децата,  учениците и младежите от ромски произход, интегрирани в </a:t>
            </a:r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образователната </a:t>
            </a:r>
            <a:r>
              <a:rPr lang="ru-RU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система</a:t>
            </a:r>
          </a:p>
        </p:txBody>
      </p:sp>
      <p:pic>
        <p:nvPicPr>
          <p:cNvPr id="11" name="Picture 3" descr="C:\Users\Stoyan\Desktop\145978_300_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1556792"/>
            <a:ext cx="2557488" cy="1573878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2" name="Picture 5" descr="C:\Users\Stoyan\Desktop\108092_375_28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169" y="2636912"/>
            <a:ext cx="2569439" cy="1576141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Stoyan\Desktop\12-03-14-41761_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169" y="3861048"/>
            <a:ext cx="2569439" cy="150973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toyan\Desktop\photo_verybig_11433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169" y="5229200"/>
            <a:ext cx="2569439" cy="136815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072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21</a:t>
            </a:fld>
            <a:endParaRPr lang="bg-BG"/>
          </a:p>
        </p:txBody>
      </p:sp>
      <p:sp>
        <p:nvSpPr>
          <p:cNvPr id="6" name="TextBox 4"/>
          <p:cNvSpPr txBox="1"/>
          <p:nvPr/>
        </p:nvSpPr>
        <p:spPr>
          <a:xfrm>
            <a:off x="1115616" y="1628800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„РАЗВИТИЕ НА ЧОВЕШКИТЕ РЕСУРСИ“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bg-BG" sz="4000" b="1" dirty="0">
                <a:solidFill>
                  <a:srgbClr val="8E0000"/>
                </a:solidFill>
              </a:rPr>
              <a:t>895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IMG_6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664" y="4702676"/>
            <a:ext cx="24638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144" y="4717505"/>
            <a:ext cx="2463800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16805"/>
            <a:ext cx="2265816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394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22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4847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достъпа до заетост и насърчаване на предприемачеството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Предоставяне на обучения, професионално ориентиране и консултиране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достъпа до качествени услуги на достъпна цена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Интеграция на маргинализирани общности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Извеждане на децата и възрастните от институциите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 на социалната икономика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институционалния капацитет  на институциите на пазара на труда, социалното включване и здравеопазването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Транснационално сътрудничество и обмяна на опит и добри практики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49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23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99330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Представители на частния сектор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Неправителствени организации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Публични институции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Социални партньори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Образователни и обучителни организации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Доставчици на социални и здравни услуги</a:t>
            </a:r>
          </a:p>
        </p:txBody>
      </p:sp>
    </p:spTree>
    <p:extLst>
      <p:ext uri="{BB962C8B-B14F-4D97-AF65-F5344CB8AC3E}">
        <p14:creationId xmlns:p14="http://schemas.microsoft.com/office/powerpoint/2010/main" val="29337246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24</a:t>
            </a:fld>
            <a:endParaRPr lang="bg-BG"/>
          </a:p>
        </p:txBody>
      </p:sp>
      <p:sp>
        <p:nvSpPr>
          <p:cNvPr id="4" name="TextBox 4"/>
          <p:cNvSpPr txBox="1"/>
          <p:nvPr/>
        </p:nvSpPr>
        <p:spPr>
          <a:xfrm>
            <a:off x="1167183" y="1628800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„ДОБРО УПРАВЛЕНИЕ“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bg-BG" sz="4000" b="1" dirty="0">
                <a:solidFill>
                  <a:srgbClr val="8E0000"/>
                </a:solidFill>
              </a:rPr>
              <a:t>285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682" y="4073823"/>
            <a:ext cx="3521763" cy="1947465"/>
          </a:xfrm>
          <a:prstGeom prst="rect">
            <a:avLst/>
          </a:prstGeom>
          <a:solidFill>
            <a:srgbClr val="FF0000"/>
          </a:solidFill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582448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25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9248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АДМИНИСТРАЦИЯТА: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структура-услуги-електронно управление-интелигентно регулиране-отчетност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 на професионалната компетентност на служителите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СЪДЕБНАТА СИСТЕМА: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въвеждане на електронно правосъдие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 на професионалната квалификация на магистрати и съдебни служители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УПРАВЛЕНИЕ НА СРЕДСТВАТА ОТ ЕСИФ: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капацитет и сигурност на системата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публичност на подкрепата</a:t>
            </a:r>
          </a:p>
        </p:txBody>
      </p:sp>
    </p:spTree>
    <p:extLst>
      <p:ext uri="{BB962C8B-B14F-4D97-AF65-F5344CB8AC3E}">
        <p14:creationId xmlns:p14="http://schemas.microsoft.com/office/powerpoint/2010/main" val="2662868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26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0851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ентрална администрация (Администрация на МС, министерства, агенции и др.) 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бластна администрация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бщинска администрация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труктури на съдебната система (Висш съдебен съвет, ВАС, ВКС, Прокуратура, НИП и др.)</a:t>
            </a:r>
          </a:p>
          <a:p>
            <a:pPr>
              <a:lnSpc>
                <a:spcPct val="110000"/>
              </a:lnSpc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еправителствени организации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99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27</a:t>
            </a:fld>
            <a:endParaRPr lang="bg-BG"/>
          </a:p>
        </p:txBody>
      </p:sp>
      <p:sp>
        <p:nvSpPr>
          <p:cNvPr id="3" name="TextBox 4"/>
          <p:cNvSpPr txBox="1"/>
          <p:nvPr/>
        </p:nvSpPr>
        <p:spPr>
          <a:xfrm>
            <a:off x="1115616" y="1556792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ЗА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НА СЕЛСКИТЕ РАЙОНИ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bg-BG" sz="4000" b="1" dirty="0">
                <a:solidFill>
                  <a:srgbClr val="8E0000"/>
                </a:solidFill>
              </a:rPr>
              <a:t>2 339 млн. евро 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028" y="4578420"/>
            <a:ext cx="5709072" cy="170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5806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28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1411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Модернизация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производството, преработката и реализацията на хранителните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продукти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Преструктуриране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модернизиране на стопанствата в чувствителни сектори със затруднен достъп до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пазара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млади земеделски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производители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достъпа до консултански услуги 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обучение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създаване на групи производители 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коопериране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Запазване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традиционните земеделски практики, особено в планинските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райони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Възстановяване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поддържане на земеделски  земи с висока природна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Насърчаване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биологично растениевъдство, пчеларство 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животновъдство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ефективността при интегрираното управление на водата като стопански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ресурс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Подпомагане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възстановяването на горския потенциал и превенция на пожарите в горите;</a:t>
            </a:r>
          </a:p>
          <a:p>
            <a:pPr>
              <a:lnSpc>
                <a:spcPct val="120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стартиране на микропредприятия в селските райони с приоритет в областта на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преработката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общинската пътна и вик инфраструктура.</a:t>
            </a:r>
          </a:p>
        </p:txBody>
      </p:sp>
    </p:spTree>
    <p:extLst>
      <p:ext uri="{BB962C8B-B14F-4D97-AF65-F5344CB8AC3E}">
        <p14:creationId xmlns:p14="http://schemas.microsoft.com/office/powerpoint/2010/main" val="2145007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29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955973"/>
            <a:ext cx="8229600" cy="399330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емеделски производители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Преработвателни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предприятия от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ХВП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Микропредприятия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 селските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райони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 обхвата на селските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райони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Юридически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лица с нестопанска цел (местни инициативни групи, читалища и др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Местни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поделения на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вероизповедания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Организации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производителите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Занаятчии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др.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116632"/>
            <a:ext cx="6126832" cy="1800200"/>
          </a:xfrm>
        </p:spPr>
        <p:txBody>
          <a:bodyPr/>
          <a:lstStyle/>
          <a:p>
            <a:pPr marL="0" indent="0">
              <a:buNone/>
            </a:pPr>
            <a:r>
              <a:rPr lang="bg-BG" b="1" dirty="0">
                <a:solidFill>
                  <a:schemeClr val="bg1"/>
                </a:solidFill>
              </a:rPr>
              <a:t>Общ ресурс за следващите седем години</a:t>
            </a:r>
          </a:p>
        </p:txBody>
      </p:sp>
      <p:graphicFrame>
        <p:nvGraphicFramePr>
          <p:cNvPr id="8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270972"/>
              </p:ext>
            </p:extLst>
          </p:nvPr>
        </p:nvGraphicFramePr>
        <p:xfrm>
          <a:off x="755576" y="1628800"/>
          <a:ext cx="7344816" cy="4243679"/>
        </p:xfrm>
        <a:graphic>
          <a:graphicData uri="http://schemas.openxmlformats.org/drawingml/2006/table">
            <a:tbl>
              <a:tblPr/>
              <a:tblGrid>
                <a:gridCol w="5544616"/>
                <a:gridCol w="1800200"/>
              </a:tblGrid>
              <a:tr h="283664">
                <a:tc>
                  <a:txBody>
                    <a:bodyPr/>
                    <a:lstStyle/>
                    <a:p>
                      <a:pPr algn="l" fontAlgn="ctr"/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млн. евро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024">
                <a:tc>
                  <a:txBody>
                    <a:bodyPr/>
                    <a:lstStyle/>
                    <a:p>
                      <a:pPr algn="l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Европейско финансиране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95488">
                <a:tc>
                  <a:txBody>
                    <a:bodyPr/>
                    <a:lstStyle/>
                    <a:p>
                      <a:pPr algn="l" fontAlgn="ctr"/>
                      <a:r>
                        <a:rPr lang="bg-BG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7-те оперативни програми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</a:t>
                      </a:r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5">
                <a:tc>
                  <a:txBody>
                    <a:bodyPr/>
                    <a:lstStyle/>
                    <a:p>
                      <a:pPr algn="l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Механизъм за свързване</a:t>
                      </a:r>
                      <a:r>
                        <a:rPr lang="bg-BG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на Европа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5">
                <a:tc>
                  <a:txBody>
                    <a:bodyPr/>
                    <a:lstStyle/>
                    <a:p>
                      <a:pPr algn="l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Европейско териториално сътрудничество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dirty="0" smtClean="0"/>
                        <a:t>Фонд за европейско подпомагане на най-нуждаещите се лица 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5">
                <a:tc>
                  <a:txBody>
                    <a:bodyPr/>
                    <a:lstStyle/>
                    <a:p>
                      <a:pPr algn="l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Обща</a:t>
                      </a:r>
                      <a:r>
                        <a:rPr lang="bg-BG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земеделска политика и обща политика по рибарство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над</a:t>
                      </a:r>
                      <a:r>
                        <a:rPr lang="bg-BG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7</a:t>
                      </a:r>
                      <a:r>
                        <a:rPr lang="bg-BG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600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5758"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над 15 69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bg-BG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5">
                <a:tc gridSpan="2">
                  <a:txBody>
                    <a:bodyPr/>
                    <a:lstStyle/>
                    <a:p>
                      <a:pPr algn="l" fontAlgn="ctr"/>
                      <a:endParaRPr lang="bg-BG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Финансовото разпределение е по текущи цени, с включен резерв за изпълнение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bg-BG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техническа помощ;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7-те оперативни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програми е включена и специалната алокация по Инициативата за младежка заетост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2053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30</a:t>
            </a:fld>
            <a:endParaRPr lang="bg-BG"/>
          </a:p>
        </p:txBody>
      </p:sp>
      <p:sp>
        <p:nvSpPr>
          <p:cNvPr id="3" name="TextBox 3"/>
          <p:cNvSpPr txBox="1"/>
          <p:nvPr/>
        </p:nvSpPr>
        <p:spPr>
          <a:xfrm>
            <a:off x="1167184" y="2348880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ЗА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МОРСКО ДЕЛО И РИБАРСТВО</a:t>
            </a:r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05806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31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9924" y="1772816"/>
            <a:ext cx="8568952" cy="504056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Иновации</a:t>
            </a:r>
            <a:endParaRPr lang="ru-RU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Нови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форми на доход, диверсификация и създаване на работни места 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Инвестиции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борда, свързани с модернизация и енергийна ефективност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Окончателно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преустановяване на риболовните дейности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Опазване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възстановяване на морското биоразнообразие и </a:t>
            </a: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екосистеми</a:t>
            </a:r>
          </a:p>
          <a:p>
            <a:pPr>
              <a:lnSpc>
                <a:spcPct val="110000"/>
              </a:lnSpc>
            </a:pP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Инвестиции за добавяне стойност и качество на продуктите от риболов </a:t>
            </a:r>
          </a:p>
          <a:p>
            <a:pPr>
              <a:lnSpc>
                <a:spcPct val="110000"/>
              </a:lnSpc>
            </a:pP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Инвестиции в рибарските пристанища, кейове за разтоварване и лодкостоянки</a:t>
            </a:r>
          </a:p>
          <a:p>
            <a:pPr>
              <a:lnSpc>
                <a:spcPct val="110000"/>
              </a:lnSpc>
            </a:pP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Производствени инвестиции в аквакултурите </a:t>
            </a:r>
          </a:p>
          <a:p>
            <a:pPr>
              <a:lnSpc>
                <a:spcPct val="110000"/>
              </a:lnSpc>
            </a:pP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Нови форми на доход и добавена стойност в аквакултурата 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Услуги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околната среда и биологичното </a:t>
            </a: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производство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Мерки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предлагане на пазара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Преработване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продуктите от риболов и аквакултури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Контрол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правоприлагане</a:t>
            </a:r>
          </a:p>
          <a:p>
            <a:pPr>
              <a:lnSpc>
                <a:spcPct val="110000"/>
              </a:lnSpc>
            </a:pPr>
            <a:r>
              <a:rPr lang="ru-RU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Събиране 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данни</a:t>
            </a:r>
          </a:p>
          <a:p>
            <a:pPr>
              <a:lnSpc>
                <a:spcPct val="110000"/>
              </a:lnSpc>
            </a:pP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0075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32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048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Публично-правни органи</a:t>
            </a:r>
          </a:p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Научни или технически органи</a:t>
            </a:r>
          </a:p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Юридически лица, регистрирани по Закона за юридическите лица с нестопанска цел</a:t>
            </a:r>
          </a:p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Еднолични търговци или юридически лица, регистрирани по Търговския закон или Закона за кооперациите, развиващи дейност в областта на рибарството и аквакултурата или свързаната с тях преработка, като за част от дейностите е възможно кандидатстването и на такива, които до сега не са развивали дейност в сектор Аквакултура</a:t>
            </a:r>
          </a:p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Неправителствени организации </a:t>
            </a:r>
          </a:p>
          <a:p>
            <a:pPr>
              <a:lnSpc>
                <a:spcPct val="110000"/>
              </a:lnSpc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Организации на производителите или Асоциации от организации на производители на продуктите на риболова и аквакултури</a:t>
            </a:r>
          </a:p>
          <a:p>
            <a:pPr marL="0" indent="0">
              <a:lnSpc>
                <a:spcPct val="110000"/>
              </a:lnSpc>
              <a:buNone/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EF5F1-E448-4485-90E3-DCABFC33359A}" type="slidenum">
              <a:rPr lang="bg-BG" smtClean="0"/>
              <a:pPr>
                <a:defRPr/>
              </a:pPr>
              <a:t>33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4618856" cy="1138138"/>
          </a:xfrm>
        </p:spPr>
        <p:txBody>
          <a:bodyPr>
            <a:normAutofit/>
          </a:bodyPr>
          <a:lstStyle/>
          <a:p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0480"/>
          </a:xfrm>
        </p:spPr>
        <p:txBody>
          <a:bodyPr>
            <a:noAutofit/>
          </a:bodyPr>
          <a:lstStyle/>
          <a:p>
            <a:pPr marL="0" lvl="0" indent="0" algn="ctr">
              <a:spcBef>
                <a:spcPct val="0"/>
              </a:spcBef>
              <a:buNone/>
              <a:defRPr/>
            </a:pPr>
            <a:endParaRPr lang="en-US" sz="1800" b="1" dirty="0" smtClean="0">
              <a:solidFill>
                <a:srgbClr val="0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bg-BG" sz="1800" b="1" dirty="0">
              <a:solidFill>
                <a:srgbClr val="0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bg-BG" sz="1800" b="1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Благодарим за вниманието!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en-US" sz="1800" b="1" dirty="0">
              <a:solidFill>
                <a:srgbClr val="0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0" algn="ctr">
              <a:buNone/>
            </a:pPr>
            <a:r>
              <a:rPr lang="bg-BG" altLang="bg-BG" sz="2000" b="1" dirty="0">
                <a:solidFill>
                  <a:prstClr val="black"/>
                </a:solidFill>
              </a:rPr>
              <a:t>Областен Информационен Център</a:t>
            </a:r>
            <a:r>
              <a:rPr lang="pt-PT" altLang="bg-BG" sz="2000" b="1" dirty="0">
                <a:solidFill>
                  <a:prstClr val="black"/>
                </a:solidFill>
              </a:rPr>
              <a:t>   </a:t>
            </a:r>
            <a:endParaRPr lang="bg-BG" altLang="bg-BG" sz="2000" b="1" dirty="0">
              <a:solidFill>
                <a:prstClr val="black"/>
              </a:solidFill>
            </a:endParaRPr>
          </a:p>
          <a:p>
            <a:pPr lvl="0" algn="ctr">
              <a:buNone/>
            </a:pPr>
            <a:r>
              <a:rPr lang="bg-BG" altLang="bg-BG" sz="2000" b="1" dirty="0">
                <a:solidFill>
                  <a:prstClr val="black"/>
                </a:solidFill>
              </a:rPr>
              <a:t>Кърджали</a:t>
            </a:r>
            <a:endParaRPr lang="pt-PT" altLang="bg-BG" sz="2000" b="1" dirty="0">
              <a:solidFill>
                <a:prstClr val="black"/>
              </a:solidFill>
            </a:endParaRPr>
          </a:p>
          <a:p>
            <a:pPr lvl="0" algn="just">
              <a:buNone/>
            </a:pPr>
            <a:r>
              <a:rPr lang="bg-BG" altLang="bg-BG" sz="1800" dirty="0">
                <a:solidFill>
                  <a:prstClr val="black"/>
                </a:solidFill>
              </a:rPr>
              <a:t> </a:t>
            </a:r>
            <a:endParaRPr lang="bg-BG" altLang="bg-BG" sz="1800" b="1" dirty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bg-BG" altLang="bg-BG" sz="1800" b="1" dirty="0">
                <a:solidFill>
                  <a:prstClr val="black"/>
                </a:solidFill>
              </a:rPr>
              <a:t>                          </a:t>
            </a:r>
            <a:r>
              <a:rPr lang="en-US" altLang="bg-BG" sz="1800" b="1" dirty="0" smtClean="0">
                <a:solidFill>
                  <a:prstClr val="black"/>
                </a:solidFill>
              </a:rPr>
              <a:t> </a:t>
            </a:r>
            <a:r>
              <a:rPr lang="bg-BG" altLang="bg-BG" sz="1800" b="1" dirty="0" smtClean="0">
                <a:solidFill>
                  <a:prstClr val="black"/>
                </a:solidFill>
              </a:rPr>
              <a:t>           </a:t>
            </a:r>
            <a:r>
              <a:rPr lang="bg-BG" altLang="bg-BG" sz="1800" b="1" dirty="0">
                <a:solidFill>
                  <a:prstClr val="black"/>
                </a:solidFill>
              </a:rPr>
              <a:t>ул. Македония, Информационен център</a:t>
            </a:r>
          </a:p>
          <a:p>
            <a:pPr lvl="0">
              <a:buNone/>
            </a:pPr>
            <a:r>
              <a:rPr lang="bg-BG" altLang="bg-BG" sz="1800" b="1" dirty="0">
                <a:solidFill>
                  <a:prstClr val="black"/>
                </a:solidFill>
              </a:rPr>
              <a:t>                        </a:t>
            </a:r>
            <a:r>
              <a:rPr lang="pt-PT" altLang="bg-BG" sz="1800" b="1" dirty="0">
                <a:solidFill>
                  <a:prstClr val="black"/>
                </a:solidFill>
              </a:rPr>
              <a:t>                                   </a:t>
            </a:r>
            <a:r>
              <a:rPr lang="bg-BG" altLang="bg-BG" sz="1800" b="1" dirty="0" smtClean="0">
                <a:solidFill>
                  <a:prstClr val="black"/>
                </a:solidFill>
              </a:rPr>
              <a:t>             </a:t>
            </a:r>
            <a:r>
              <a:rPr lang="pt-PT" altLang="bg-BG" sz="1800" b="1" dirty="0">
                <a:solidFill>
                  <a:prstClr val="black"/>
                </a:solidFill>
              </a:rPr>
              <a:t>офис 5</a:t>
            </a:r>
            <a:r>
              <a:rPr lang="bg-BG" altLang="bg-BG" sz="1800" b="1" dirty="0">
                <a:solidFill>
                  <a:prstClr val="black"/>
                </a:solidFill>
              </a:rPr>
              <a:t>                                                               </a:t>
            </a:r>
          </a:p>
          <a:p>
            <a:pPr lvl="0">
              <a:buNone/>
            </a:pPr>
            <a:r>
              <a:rPr lang="bg-BG" altLang="bg-BG" sz="1800" dirty="0">
                <a:solidFill>
                  <a:prstClr val="black"/>
                </a:solidFill>
              </a:rPr>
              <a:t>                                              </a:t>
            </a:r>
            <a:r>
              <a:rPr lang="bg-BG" altLang="bg-BG" sz="1800" dirty="0" smtClean="0">
                <a:solidFill>
                  <a:prstClr val="black"/>
                </a:solidFill>
              </a:rPr>
              <a:t>        </a:t>
            </a:r>
            <a:r>
              <a:rPr lang="en-US" altLang="bg-BG" sz="1800" b="1" dirty="0">
                <a:solidFill>
                  <a:prstClr val="black"/>
                </a:solidFill>
              </a:rPr>
              <a:t>email: oic_kardjali@abv.bg</a:t>
            </a:r>
            <a:r>
              <a:rPr lang="bg-BG" altLang="bg-BG" sz="1800" dirty="0">
                <a:solidFill>
                  <a:prstClr val="black"/>
                </a:solidFill>
              </a:rPr>
              <a:t>            </a:t>
            </a:r>
            <a:endParaRPr lang="pt-PT" altLang="bg-BG" sz="1800" dirty="0">
              <a:solidFill>
                <a:prstClr val="black"/>
              </a:solidFill>
            </a:endParaRPr>
          </a:p>
          <a:p>
            <a:pPr lvl="0" algn="just">
              <a:buNone/>
            </a:pPr>
            <a:r>
              <a:rPr lang="pt-PT" altLang="bg-BG" sz="1800" b="1" dirty="0">
                <a:solidFill>
                  <a:prstClr val="black"/>
                </a:solidFill>
              </a:rPr>
              <a:t>                                                      </a:t>
            </a:r>
            <a:r>
              <a:rPr lang="bg-BG" altLang="bg-BG" sz="1800" b="1" dirty="0">
                <a:solidFill>
                  <a:prstClr val="black"/>
                </a:solidFill>
              </a:rPr>
              <a:t>   </a:t>
            </a:r>
            <a:r>
              <a:rPr lang="bg-BG" altLang="bg-BG" sz="1800" b="1" dirty="0" smtClean="0">
                <a:solidFill>
                  <a:prstClr val="black"/>
                </a:solidFill>
              </a:rPr>
              <a:t>       </a:t>
            </a:r>
            <a:r>
              <a:rPr lang="pt-PT" altLang="bg-BG" sz="1800" b="1" dirty="0">
                <a:solidFill>
                  <a:prstClr val="black"/>
                </a:solidFill>
              </a:rPr>
              <a:t>тел.</a:t>
            </a:r>
            <a:r>
              <a:rPr lang="bg-BG" altLang="bg-BG" sz="1800" b="1" dirty="0">
                <a:solidFill>
                  <a:prstClr val="black"/>
                </a:solidFill>
              </a:rPr>
              <a:t> </a:t>
            </a:r>
            <a:r>
              <a:rPr lang="pt-PT" altLang="bg-BG" sz="1800" b="1" dirty="0">
                <a:solidFill>
                  <a:prstClr val="black"/>
                </a:solidFill>
              </a:rPr>
              <a:t>0361/65334</a:t>
            </a:r>
            <a:r>
              <a:rPr lang="bg-BG" altLang="bg-BG" sz="1800" b="1" dirty="0">
                <a:solidFill>
                  <a:prstClr val="black"/>
                </a:solidFill>
              </a:rPr>
              <a:t>                               </a:t>
            </a:r>
          </a:p>
          <a:p>
            <a:pPr lvl="0">
              <a:buNone/>
            </a:pPr>
            <a:r>
              <a:rPr lang="bg-BG" altLang="bg-BG" sz="1800" dirty="0">
                <a:solidFill>
                  <a:prstClr val="black"/>
                </a:solidFill>
              </a:rPr>
              <a:t>                                           </a:t>
            </a:r>
          </a:p>
          <a:p>
            <a:pPr marL="0" indent="0">
              <a:lnSpc>
                <a:spcPct val="110000"/>
              </a:lnSpc>
              <a:buNone/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0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260648"/>
            <a:ext cx="6126832" cy="1800200"/>
          </a:xfrm>
        </p:spPr>
        <p:txBody>
          <a:bodyPr/>
          <a:lstStyle/>
          <a:p>
            <a:pPr marL="0" indent="0">
              <a:buNone/>
            </a:pPr>
            <a:r>
              <a:rPr lang="bg-BG" sz="3600" b="1" dirty="0">
                <a:solidFill>
                  <a:schemeClr val="bg1"/>
                </a:solidFill>
              </a:rPr>
              <a:t>Оперативни програми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707088" cy="346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70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5</a:t>
            </a:fld>
            <a:endParaRPr lang="bg-BG"/>
          </a:p>
        </p:txBody>
      </p:sp>
      <p:sp>
        <p:nvSpPr>
          <p:cNvPr id="6" name="TextBox 4"/>
          <p:cNvSpPr txBox="1"/>
          <p:nvPr/>
        </p:nvSpPr>
        <p:spPr>
          <a:xfrm>
            <a:off x="1151620" y="1844824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„ТРАНСПОРТ И ТРАНСПОРТНА ИНФРАСТРУКТУРА“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bg-BG" sz="4000" b="1" dirty="0">
                <a:solidFill>
                  <a:srgbClr val="8E0000"/>
                </a:solidFill>
              </a:rPr>
              <a:t>1 612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95738"/>
            <a:ext cx="9169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8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Изграждане, модернизация, рехабилитация, електрификация и внедряване на сигнализация и телекомуникации на железопътни участъци по „основната” и „разширената” Трансевропейска транспортна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мрежа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 и модернизация на участъци от пътната инфраструктура по „основната” Трансевропейска транспортна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мрежа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 на нови интермодални терминали, разширяване на метрото в София и създаване на нови интермодални връзки за пътници в обществената транспортна система на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София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Развитие на информационни системи в корабоплаването, надграждащи съществуващите системи и системите в процес на изграждане, доставка на специализирани плавателни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съдове</a:t>
            </a:r>
            <a:endParaRPr lang="bg-BG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7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" y="58614"/>
            <a:ext cx="3466728" cy="1138138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БЕНЕФИЦИЕНТИ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884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Национална компания „Железопътна инфраструктура”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Национална компания „Стратегически инфраструктурни проекти”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Агенция „Пътна инфраструктура”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„Метрополитен” ЕАД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Държавно предприятие „Пристанищна инфраструктура”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Изпълнителна агенция „Проучване и поддържане на река Дунав”</a:t>
            </a:r>
          </a:p>
          <a:p>
            <a:pPr>
              <a:lnSpc>
                <a:spcPct val="130000"/>
              </a:lnSpc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Изпълнителна агенция „Морска администрация”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8</a:t>
            </a:fld>
            <a:endParaRPr lang="bg-BG"/>
          </a:p>
        </p:txBody>
      </p:sp>
      <p:sp>
        <p:nvSpPr>
          <p:cNvPr id="6" name="TextBox 4"/>
          <p:cNvSpPr txBox="1"/>
          <p:nvPr/>
        </p:nvSpPr>
        <p:spPr>
          <a:xfrm>
            <a:off x="1167184" y="1892112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ПРОГРАМА</a:t>
            </a:r>
          </a:p>
          <a:p>
            <a:pPr algn="ctr"/>
            <a:r>
              <a:rPr lang="bg-BG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„ОКОЛНА СРЕДА“</a:t>
            </a:r>
            <a:endParaRPr lang="en-US" sz="4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bg-BG" sz="4000" b="1" dirty="0">
                <a:solidFill>
                  <a:srgbClr val="8E0000"/>
                </a:solidFill>
              </a:rPr>
              <a:t>1 494 млн. евро</a:t>
            </a:r>
          </a:p>
          <a:p>
            <a:pPr algn="ctr"/>
            <a:endParaRPr lang="bg-BG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476" y="4437112"/>
            <a:ext cx="1723628" cy="172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8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55449-8F98-4423-9E71-12227C07CC7C}" type="slidenum">
              <a:rPr lang="bg-BG" smtClean="0"/>
              <a:pPr>
                <a:defRPr/>
              </a:pPr>
              <a:t>9</a:t>
            </a:fld>
            <a:endParaRPr lang="bg-BG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2952328" cy="92211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ДЕЙНОСТИ</a:t>
            </a:r>
            <a:endParaRPr lang="bg-B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571296"/>
              </p:ext>
            </p:extLst>
          </p:nvPr>
        </p:nvGraphicFramePr>
        <p:xfrm>
          <a:off x="179512" y="1772816"/>
          <a:ext cx="8632701" cy="478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448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тем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2061</Words>
  <Application>Microsoft Office PowerPoint</Application>
  <PresentationFormat>Презентация на цял екран (4:3)</PresentationFormat>
  <Paragraphs>312</Paragraphs>
  <Slides>33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Заглавия на слайдовете</vt:lpstr>
      </vt:variant>
      <vt:variant>
        <vt:i4>33</vt:i4>
      </vt:variant>
    </vt:vector>
  </HeadingPairs>
  <TitlesOfParts>
    <vt:vector size="35" baseType="lpstr">
      <vt:lpstr>1_Office тема</vt:lpstr>
      <vt:lpstr>Office тема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  <vt:lpstr>Презентация на PowerPoint</vt:lpstr>
      <vt:lpstr>БЕНЕФИЦИЕНТИ</vt:lpstr>
      <vt:lpstr>ОЧАКВАНИ РЕЗУЛТАТИ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  <vt:lpstr>ДЕЙНОСТИ</vt:lpstr>
      <vt:lpstr>БЕНЕФИЦИЕНТИ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Madlen</dc:creator>
  <cp:lastModifiedBy>Dora</cp:lastModifiedBy>
  <cp:revision>70</cp:revision>
  <dcterms:created xsi:type="dcterms:W3CDTF">2014-01-08T12:09:21Z</dcterms:created>
  <dcterms:modified xsi:type="dcterms:W3CDTF">2014-10-08T11:04:21Z</dcterms:modified>
</cp:coreProperties>
</file>