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8" r:id="rId2"/>
    <p:sldId id="304" r:id="rId3"/>
    <p:sldId id="283" r:id="rId4"/>
    <p:sldId id="286" r:id="rId5"/>
    <p:sldId id="289" r:id="rId6"/>
    <p:sldId id="293" r:id="rId7"/>
    <p:sldId id="294" r:id="rId8"/>
    <p:sldId id="295" r:id="rId9"/>
    <p:sldId id="305" r:id="rId10"/>
    <p:sldId id="303" r:id="rId11"/>
    <p:sldId id="296" r:id="rId12"/>
    <p:sldId id="297" r:id="rId13"/>
    <p:sldId id="298" r:id="rId14"/>
    <p:sldId id="299" r:id="rId15"/>
    <p:sldId id="300" r:id="rId16"/>
    <p:sldId id="301" r:id="rId17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0C17F6D-82B6-4879-9791-BA8FA9E81AC1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A0E010-965F-4012-A95E-8678506E6FB8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xmlns="" val="877592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9A129-460E-457E-9863-79BFA5E0960E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6003-4695-4397-B626-E8BEA4785D7E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49E5B-1B0E-4EBE-BB8D-87B51A25C472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BF87-C0BD-4A1A-8D34-3FB22C87F7C0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F9673-98A6-40B6-9F3A-4DD4B1BC0985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C400-4DA0-43DF-89E7-6A91A86CD6E6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BE28C-D17C-458C-B8DB-33F796C163F5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CBA92-57B6-4D58-B817-5F7B4EE2C9CE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F943-782B-4E3D-A717-3FF90C0B6AB4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8B320-995A-4F85-92DF-755A14E0FF6E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F75C6-3055-48BF-8BD6-EE60E344CABF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22EBD-2C51-49A3-8282-316880B9ECED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45E8E-E28E-484F-AB3C-27958D219975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0F39D-B847-4542-8461-FEF7C11C6F59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28274-BC35-44EA-A840-F39B3C6FD296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8E726-68E6-4116-A255-2F2BA2B9A872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EF80-2D07-4068-930E-C15E312AC6C5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8841-F300-4CC4-AC7A-A563CF8002EA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5E727-EFC2-49E7-AB82-B9F63DB36283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6849-786B-4EF8-8569-311297A98F7F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4D1A5-B9E9-4450-93F1-025B286A65AC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2B00C-14F9-4C7D-8B9F-531AF0F44050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36EAC0-CA37-4FA7-BD13-47CDCAF544D3}" type="datetimeFigureOut">
              <a:rPr lang="bg-BG"/>
              <a:pPr>
                <a:defRPr/>
              </a:pPr>
              <a:t>23.6.2014 г.</a:t>
            </a:fld>
            <a:endParaRPr lang="bg-BG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179F32-6541-43BA-979A-A14E8B4A10B1}" type="slidenum">
              <a:rPr lang="bg-BG"/>
              <a:pPr>
                <a:defRPr/>
              </a:pPr>
              <a:t>‹#›</a:t>
            </a:fld>
            <a:endParaRPr lang="bg-BG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sz="4500" b="1" u="sng" dirty="0" smtClean="0"/>
              <a:t/>
            </a:r>
            <a:br>
              <a:rPr lang="es-ES_tradnl" sz="4500" b="1" u="sng" dirty="0" smtClean="0"/>
            </a:br>
            <a:endParaRPr lang="bg-BG" sz="3200" dirty="0" smtClean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ПРОФЕСИОНАЛНОТО ОБРАЗОВАНИЕ И ОБУЧЕНИЕ,</a:t>
            </a:r>
          </a:p>
          <a:p>
            <a:pPr algn="ctr">
              <a:defRPr/>
            </a:pPr>
            <a:endParaRPr lang="bg-BG" sz="24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bg-BG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УНИВЕРСИТЕТИТЕ  </a:t>
            </a: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 БИЗНЕСА </a:t>
            </a:r>
          </a:p>
          <a:p>
            <a:pPr algn="ctr">
              <a:defRPr/>
            </a:pPr>
            <a:endParaRPr lang="bg-BG" sz="24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bg-BG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ЮЖЕН ЦЕНТРАЛЕН РАЙОН</a:t>
            </a:r>
            <a:endParaRPr lang="ru-RU" sz="2400" dirty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endParaRPr lang="en-US" sz="2800" b="1" dirty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 marL="0" indent="0" algn="ctr" eaLnBrk="1" hangingPunct="1">
              <a:buNone/>
            </a:pPr>
            <a:r>
              <a:rPr lang="bg-BG" sz="2400" b="1" dirty="0" smtClean="0">
                <a:solidFill>
                  <a:srgbClr val="002060"/>
                </a:solidFill>
              </a:rPr>
              <a:t>гр</a:t>
            </a:r>
            <a:r>
              <a:rPr lang="bg-BG" sz="2400" b="1" dirty="0">
                <a:solidFill>
                  <a:srgbClr val="002060"/>
                </a:solidFill>
              </a:rPr>
              <a:t>. Пловдив, 24.06.2014 г. </a:t>
            </a:r>
          </a:p>
          <a:p>
            <a:pPr marL="0" indent="0" eaLnBrk="1" hangingPunct="1">
              <a:buNone/>
            </a:pPr>
            <a:endParaRPr lang="bg-BG" sz="24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67" y="260648"/>
            <a:ext cx="1087200" cy="107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2000" y="188640"/>
            <a:ext cx="7200000" cy="101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bg-BG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 НА КОНЦЕПЦИЯ ЗА РАЗВИТИЕ НА ПРОФЕСИОНАЛНОТО ОБРАЗОВАНИЕ И ОБУЧЕНИЕ</a:t>
            </a:r>
            <a:br>
              <a:rPr lang="bg-BG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695800"/>
          </a:xfrm>
        </p:spPr>
        <p:txBody>
          <a:bodyPr/>
          <a:lstStyle/>
          <a:p>
            <a:pPr marL="405130" indent="0" algn="ctr">
              <a:spcAft>
                <a:spcPts val="0"/>
              </a:spcAft>
              <a:buNone/>
            </a:pPr>
            <a:endParaRPr lang="bg-BG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 </a:t>
            </a:r>
            <a:r>
              <a:rPr lang="bg-BG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1. </a:t>
            </a:r>
            <a:endParaRPr lang="bg-BG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</a:t>
            </a:r>
            <a:r>
              <a:rPr lang="bg-BG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качество и ефективност  на </a:t>
            </a:r>
            <a:r>
              <a:rPr lang="bg-BG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възможност за организиране на професионално образование и обучение чрез работа (дуално обучение) като форма на партньорство между професионална гимназия 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работодател.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Разширяване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прилагането на модулна организация на професионалната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подготовка.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Усъвършенстване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системата за управление на качеството на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ПОО.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Създаване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предпоставки за материална осигуреност на професионалната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подготовка.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 система за актуализиране и допълване на квалификацията на учителите и преподавателите по професионална подготовка по специалността им от висшето  образование и подкрепа за кариерно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</a:p>
          <a:p>
            <a:pPr marL="690880" indent="-285750" algn="just"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наставници за провеждане на  практическо обучение в реална работна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среда.</a:t>
            </a: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9938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1942"/>
          </a:xfrm>
        </p:spPr>
        <p:txBody>
          <a:bodyPr/>
          <a:lstStyle/>
          <a:p>
            <a:pPr algn="ctr" eaLnBrk="1" hangingPunct="1"/>
            <a:r>
              <a:rPr lang="bg-BG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 НА КОНЦЕПЦИЯ ЗА РАЗВИТИЕ НА ПРОФЕСИОНАЛНОТО ОБРАЗОВАНИЕ И ОБУЧЕНИЕ</a:t>
            </a:r>
            <a:endParaRPr lang="bg-BG" sz="20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437"/>
          </a:xfrm>
        </p:spPr>
        <p:txBody>
          <a:bodyPr/>
          <a:lstStyle/>
          <a:p>
            <a:pPr marL="405130" indent="0" algn="ctr">
              <a:spcAft>
                <a:spcPts val="0"/>
              </a:spcAft>
              <a:buNone/>
            </a:pPr>
            <a:r>
              <a:rPr lang="bg-BG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 направление 2. </a:t>
            </a:r>
            <a:endParaRPr lang="bg-BG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Подобряване </a:t>
            </a:r>
            <a:r>
              <a:rPr lang="bg-BG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възможностите за достъп до ПОО</a:t>
            </a:r>
          </a:p>
          <a:p>
            <a:pPr marL="0" indent="0" algn="ctr">
              <a:buNone/>
            </a:pP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на „защитени” </a:t>
            </a: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професии.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Разработване на пакет за специфична подкрепа на ПОО и осигуряване гъвкавост на училищното професионално образование и </a:t>
            </a: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обучение.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професионална подготовка на ученици и лица над 16 години със специални образователни </a:t>
            </a: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потребности.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93700" lvl="1" indent="0">
              <a:buNone/>
            </a:pP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леснодостъпни и висококачествени услуги за кариерно ориентиране на учащи и </a:t>
            </a: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възрастни.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endParaRPr lang="bg-BG" sz="1800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/>
          <a:lstStyle/>
          <a:p>
            <a:pPr algn="ctr" eaLnBrk="1" hangingPunct="1"/>
            <a:r>
              <a:rPr lang="bg-BG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 НА КОНЦЕПЦИЯ ЗА РАЗВИТИЕ НА ПРОФЕСИОНАЛНОТО ОБРАЗОВАНИЕ И ОБУЧЕНИЕ</a:t>
            </a:r>
            <a:endParaRPr lang="bg-BG" sz="20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96544"/>
          </a:xfrm>
        </p:spPr>
        <p:txBody>
          <a:bodyPr/>
          <a:lstStyle/>
          <a:p>
            <a:pPr marL="405130" indent="0" algn="ctr">
              <a:spcAft>
                <a:spcPts val="0"/>
              </a:spcAft>
              <a:buNone/>
            </a:pPr>
            <a:r>
              <a:rPr lang="bg-BG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 направление 3. </a:t>
            </a:r>
            <a:endParaRPr lang="bg-BG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Професионалното </a:t>
            </a:r>
            <a:r>
              <a:rPr lang="bg-BG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и обучение в контекста на ученето през целия живот</a:t>
            </a:r>
            <a:r>
              <a:rPr lang="bg-BG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6393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Изграждане на система за валидиране на знания, умения и компетентности,  придобити чрез неформално и самостоятелно учене </a:t>
            </a:r>
          </a:p>
          <a:p>
            <a:pPr marL="963930" lvl="1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Въвеждане на кредитна система в </a:t>
            </a:r>
            <a:r>
              <a:rPr lang="bg-BG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</a:t>
            </a:r>
          </a:p>
          <a:p>
            <a:pPr marL="678180" lvl="1" indent="0" algn="just">
              <a:lnSpc>
                <a:spcPct val="150000"/>
              </a:lnSpc>
              <a:buNone/>
            </a:pPr>
            <a:endParaRPr lang="bg-BG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Приоритетно направление 4</a:t>
            </a:r>
            <a:r>
              <a:rPr lang="bg-BG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05130" indent="0" algn="ctr">
              <a:spcAft>
                <a:spcPts val="0"/>
              </a:spcAft>
              <a:buNone/>
            </a:pPr>
            <a:r>
              <a:rPr lang="bg-BG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Засилване участието и отговорностите на всички заинтересовани страни за осигуряване на кадри с необходимата за икономиката </a:t>
            </a:r>
            <a:r>
              <a:rPr lang="bg-BG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квалификация</a:t>
            </a:r>
            <a:endParaRPr lang="bg-BG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63930" indent="-2857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bg-BG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Активизиране включването на социалните партньори в системата на ПОО</a:t>
            </a:r>
          </a:p>
          <a:p>
            <a:pPr marL="678180" algn="just">
              <a:lnSpc>
                <a:spcPct val="150000"/>
              </a:lnSpc>
              <a:spcAft>
                <a:spcPts val="0"/>
              </a:spcAft>
            </a:pPr>
            <a:endParaRPr lang="bg-BG" sz="1800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bg-BG" sz="1800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bg-BG" sz="2800" dirty="0" smtClean="0"/>
              <a:t>Проект „Система за кариерно ориентиране в училищното образование“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590181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Наети, ремонтирани, обзаведени и оборудвани центрове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кариерно ориентиране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ученици със седалища в областните градове -  Пазарджик, Пловдив, Смолян, Хасково 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Кърджали.</a:t>
            </a: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Наети, квалифицирани и сертифицирани по международна програма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GCDF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 29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кариерни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консултанти,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които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предоставят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качествени услуги по кариерно ориентиране на ученици, родители, учители, педагогически съветници, работодатели и граждани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областите в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Южен централен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район. </a:t>
            </a:r>
          </a:p>
          <a:p>
            <a:pPr marL="0" indent="0" algn="just">
              <a:buNone/>
            </a:pPr>
            <a:endParaRPr lang="bg-BG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е предвидено в програма за обучение по кариерно ориентиране да бъдат включени общо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828 ученици от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XII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клас. Реално в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дейности по кариерно ориентиране са включени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общо 103 528 ученици, от които 27 756 са завършили програми по кариерно ориентиране.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 дейности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кариерно ориентиране на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ученици 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общо 378 училища на територията на Южен централен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район, които са 65</a:t>
            </a:r>
            <a:r>
              <a:rPr lang="bg-BG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от 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училищата на територията на района.  </a:t>
            </a: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bg-BG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bg-B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lnSpc>
                <a:spcPct val="80000"/>
              </a:lnSpc>
            </a:pPr>
            <a: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 РАБОТА (ДУАЛНО ОБУЧЕНИЕ)</a:t>
            </a:r>
            <a:r>
              <a:rPr lang="en-US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bg-BG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на партньорство „образование – бизнес“</a:t>
            </a:r>
            <a:r>
              <a:rPr lang="en-US" altLang="bg-BG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bg-BG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bg-BG" sz="24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551784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създаване на постоянна и действена връзка между ПОО и </a:t>
            </a:r>
            <a:r>
              <a:rPr lang="ru-RU" alt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бизнеса</a:t>
            </a:r>
            <a:endParaRPr lang="ru-RU" alt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постигане на качество и ефективност на професионалната подготовка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плавен преход между училище и работно място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засилване участието и отговорностите на всички заинтересовани страни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осигуряване на кадри с необходимата за икономиката квалификация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постигане на равен шанс за професионална квалификация и реализация на пазара на труда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ru-RU" alt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ограничаване на младежката безработица</a:t>
            </a:r>
          </a:p>
          <a:p>
            <a:pPr algn="ctr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endParaRPr lang="bg-BG" altLang="bg-BG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bg-B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651098"/>
          </a:xfrm>
        </p:spPr>
        <p:txBody>
          <a:bodyPr/>
          <a:lstStyle/>
          <a:p>
            <a:pPr algn="ctr" eaLnBrk="1" hangingPunct="1"/>
            <a: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altLang="bg-BG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bg-BG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 РАБОТА (ДУАЛНО ОБУЧЕНИЕ)</a:t>
            </a:r>
            <a:r>
              <a:rPr lang="en-US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bg-BG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bg-BG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на партньорство „образование – бизнес“</a:t>
            </a:r>
            <a:r>
              <a:rPr lang="en-US" altLang="bg-BG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bg-BG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bg-BG" sz="28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Бъдещ проект по българо-швейцарската програма – </a:t>
            </a: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 на</a:t>
            </a:r>
            <a:r>
              <a:rPr lang="bg-BG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 са предварителни </a:t>
            </a: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срещи  с представители на швейцарското посолство в Р България, експерти от Швейцария и от МОН, МТСП, МИЕ и представители на 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работодателите.</a:t>
            </a:r>
            <a:endParaRPr 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 са с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рещи </a:t>
            </a: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експертите от Швейцария с директори на ПГ и представители на отделни 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фирми. </a:t>
            </a:r>
            <a:endParaRPr 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Запознаване с учебната документация по изучаваните професии и специалности и  провежданите практически </a:t>
            </a:r>
            <a:r>
              <a:rPr lang="bg-BG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Предстои  представяне на доклад от експерти те от Швейцарския институт по професионално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за възможностите за прилагане на дуално обучение в България.</a:t>
            </a:r>
          </a:p>
          <a:p>
            <a:pPr indent="-342900">
              <a:buFont typeface="Wingdings" panose="05000000000000000000" pitchFamily="2" charset="2"/>
              <a:buChar char="§"/>
            </a:pPr>
            <a:endParaRPr 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 typeface="Wingdings" pitchFamily="2" charset="2"/>
              <a:buNone/>
              <a:defRPr/>
            </a:pPr>
            <a:endParaRPr lang="bg-BG" altLang="bg-BG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bg-BG" sz="2000" dirty="0" smtClean="0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934"/>
          </a:xfrm>
        </p:spPr>
        <p:txBody>
          <a:bodyPr/>
          <a:lstStyle/>
          <a:p>
            <a:pPr algn="ctr" eaLnBrk="1" hangingPunct="1"/>
            <a:r>
              <a:rPr lang="bg-BG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 ОБРАЗОВАНИЕТО И НАУКАТА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bg-BG" dirty="0" smtClean="0">
              <a:latin typeface="Times New Roman" pitchFamily="18" charset="0"/>
            </a:endParaRPr>
          </a:p>
          <a:p>
            <a:pPr marL="0" indent="0" eaLnBrk="1" hangingPunct="1">
              <a:buNone/>
            </a:pPr>
            <a:endParaRPr lang="bg-BG" dirty="0">
              <a:latin typeface="Times New Roman" pitchFamily="18" charset="0"/>
            </a:endParaRPr>
          </a:p>
          <a:p>
            <a:pPr marL="0" indent="0" eaLnBrk="1" hangingPunct="1">
              <a:buNone/>
            </a:pPr>
            <a:endParaRPr lang="bg-BG" dirty="0">
              <a:latin typeface="Times New Roman" pitchFamily="18" charset="0"/>
            </a:endParaRPr>
          </a:p>
          <a:p>
            <a:pPr marL="0" indent="0" eaLnBrk="1" hangingPunct="1">
              <a:buNone/>
            </a:pPr>
            <a:endParaRPr lang="bg-BG" sz="2000" b="1" dirty="0" smtClean="0">
              <a:latin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bg-BG" sz="2000" b="1" dirty="0" smtClean="0">
                <a:latin typeface="Times New Roman" pitchFamily="18" charset="0"/>
              </a:rPr>
              <a:t>       БЛАГОДАРЯ ЗА ВНИМАНИЕТО!</a:t>
            </a:r>
          </a:p>
          <a:p>
            <a:pPr marL="0" indent="0" algn="ctr" eaLnBrk="1" hangingPunct="1">
              <a:buNone/>
            </a:pPr>
            <a:endParaRPr lang="bg-BG" sz="2000" b="1" dirty="0">
              <a:latin typeface="Times New Roman" pitchFamily="18" charset="0"/>
            </a:endParaRPr>
          </a:p>
          <a:p>
            <a:pPr marL="0" indent="0" algn="ctr" eaLnBrk="1" hangingPunct="1">
              <a:buNone/>
            </a:pPr>
            <a:endParaRPr lang="bg-BG" sz="2000" b="1" dirty="0" smtClean="0">
              <a:latin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43" y="836712"/>
            <a:ext cx="1087200" cy="1076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bg-BG" sz="2800" b="1" u="sng" dirty="0"/>
              <a:t>Системата на висше образование в България и Южен централен район </a:t>
            </a:r>
            <a:r>
              <a:rPr lang="en-US" sz="2800" b="1" u="sng" dirty="0"/>
              <a:t>(</a:t>
            </a:r>
            <a:r>
              <a:rPr lang="bg-BG" sz="2800" b="1" u="sng" dirty="0"/>
              <a:t>ЮЦР</a:t>
            </a:r>
            <a:r>
              <a:rPr lang="en-US" sz="2800" b="1" u="sng" dirty="0"/>
              <a:t>)</a:t>
            </a:r>
            <a:endParaRPr lang="bg-BG" sz="28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bg-BG" sz="2400" dirty="0" smtClean="0">
              <a:latin typeface="Times New Roman" pitchFamily="18" charset="0"/>
            </a:endParaRPr>
          </a:p>
          <a:p>
            <a:pPr eaLnBrk="1" hangingPunct="1"/>
            <a:r>
              <a:rPr lang="bg-BG" sz="2400" dirty="0" smtClean="0">
                <a:latin typeface="Times New Roman" pitchFamily="18" charset="0"/>
              </a:rPr>
              <a:t>Общ </a:t>
            </a:r>
            <a:r>
              <a:rPr lang="bg-BG" sz="2400" b="1" dirty="0">
                <a:latin typeface="Times New Roman" pitchFamily="18" charset="0"/>
              </a:rPr>
              <a:t>брой на висшите училища в Р България 51</a:t>
            </a:r>
            <a:r>
              <a:rPr lang="bg-BG" sz="2400" dirty="0">
                <a:latin typeface="Times New Roman" pitchFamily="18" charset="0"/>
              </a:rPr>
              <a:t> /държавни – 37, частни – 14/;</a:t>
            </a:r>
          </a:p>
          <a:p>
            <a:pPr eaLnBrk="1" hangingPunct="1"/>
            <a:r>
              <a:rPr lang="bg-BG" sz="2400" dirty="0">
                <a:latin typeface="Times New Roman" pitchFamily="18" charset="0"/>
              </a:rPr>
              <a:t>В </a:t>
            </a:r>
            <a:r>
              <a:rPr lang="bg-BG" sz="2400" b="1" dirty="0">
                <a:latin typeface="Times New Roman" pitchFamily="18" charset="0"/>
              </a:rPr>
              <a:t>ЮЦР висшите училища са 8</a:t>
            </a:r>
            <a:r>
              <a:rPr lang="bg-BG" sz="2400" dirty="0">
                <a:latin typeface="Times New Roman" pitchFamily="18" charset="0"/>
              </a:rPr>
              <a:t>,   от които </a:t>
            </a:r>
            <a:r>
              <a:rPr lang="bg-BG" sz="2400" b="1" dirty="0">
                <a:latin typeface="Times New Roman" pitchFamily="18" charset="0"/>
              </a:rPr>
              <a:t>5 са държавни </a:t>
            </a:r>
            <a:r>
              <a:rPr lang="bg-BG" sz="2400" dirty="0">
                <a:latin typeface="Times New Roman" pitchFamily="18" charset="0"/>
              </a:rPr>
              <a:t>и</a:t>
            </a:r>
            <a:r>
              <a:rPr lang="bg-BG" sz="2400" b="1" dirty="0">
                <a:latin typeface="Times New Roman" pitchFamily="18" charset="0"/>
              </a:rPr>
              <a:t> 3 частни</a:t>
            </a:r>
            <a:r>
              <a:rPr lang="bg-BG" sz="2400" dirty="0">
                <a:latin typeface="Times New Roman" pitchFamily="18" charset="0"/>
              </a:rPr>
              <a:t>.</a:t>
            </a:r>
          </a:p>
          <a:p>
            <a:pPr algn="just" eaLnBrk="1" hangingPunct="1"/>
            <a:r>
              <a:rPr lang="bg-BG" sz="2400" b="1" dirty="0">
                <a:solidFill>
                  <a:srgbClr val="000000"/>
                </a:solidFill>
                <a:latin typeface="Times New Roman" pitchFamily="18" charset="0"/>
              </a:rPr>
              <a:t>Обучението</a:t>
            </a:r>
            <a:r>
              <a:rPr lang="bg-BG" sz="2400" dirty="0">
                <a:solidFill>
                  <a:srgbClr val="000000"/>
                </a:solidFill>
                <a:latin typeface="Times New Roman" pitchFamily="18" charset="0"/>
              </a:rPr>
              <a:t> във ВУ на ЮЦР се извършва  </a:t>
            </a:r>
            <a:r>
              <a:rPr lang="bg-BG" sz="2400" b="1" dirty="0">
                <a:solidFill>
                  <a:srgbClr val="000000"/>
                </a:solidFill>
                <a:latin typeface="Times New Roman" pitchFamily="18" charset="0"/>
              </a:rPr>
              <a:t>по 43 от общо 52</a:t>
            </a:r>
            <a:r>
              <a:rPr lang="bg-BG" sz="2400" dirty="0">
                <a:solidFill>
                  <a:srgbClr val="000000"/>
                </a:solidFill>
                <a:latin typeface="Times New Roman" pitchFamily="18" charset="0"/>
              </a:rPr>
              <a:t> професионални направления, включени в Класификатора на областите на висше образование и професионалните направления.</a:t>
            </a:r>
          </a:p>
          <a:p>
            <a:pPr eaLnBrk="1" hangingPunct="1"/>
            <a:endParaRPr lang="bg-BG" dirty="0">
              <a:latin typeface="Times New Roman" pitchFamily="18" charset="0"/>
            </a:endParaRPr>
          </a:p>
          <a:p>
            <a:pPr marL="0" indent="0" eaLnBrk="1" hangingPunct="1">
              <a:buNone/>
            </a:pPr>
            <a:endParaRPr lang="bg-B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400" smtClean="0"/>
              <a:t>Висши училища в ЮЦР на България</a:t>
            </a:r>
            <a:br>
              <a:rPr lang="ru-RU" sz="2400" smtClean="0"/>
            </a:br>
            <a:r>
              <a:rPr lang="bg-BG" sz="2400" smtClean="0"/>
              <a:t>обхващащ</a:t>
            </a:r>
            <a:r>
              <a:rPr lang="ru-RU" sz="2400" smtClean="0"/>
              <a:t> Пловдив, Пазарджик, Хасково, Смолян и Кърджали</a:t>
            </a:r>
            <a:br>
              <a:rPr lang="ru-RU" sz="2400" smtClean="0"/>
            </a:br>
            <a:endParaRPr lang="bg-BG" sz="24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Държавни висши училища: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Пловдивски университет "Паисий Хилендарски"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Аграрен Университет - Пловдив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 университет – Пловдив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 по хранителни технологии – Пловдив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 за музикално, танцово и изобразително изкуство – Пловдив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bg-B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Частни висши училища: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Висше училище по агробизнес и развитие на регионите – Пловдив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 колеж по икономика и управление – Пловдив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bg-B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Колеж по икономика и администрация – Пловдив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bg-B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Филиали и колежи в структурата на ВУ в ЮЦР на България</a:t>
            </a:r>
            <a:endParaRPr lang="bg-BG" sz="36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endParaRPr lang="bg-BG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Смолян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bg-BG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 колеж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структурата на Пловдивския университет „Паисий Хилендарски“</a:t>
            </a: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Смолян</a:t>
            </a:r>
            <a:r>
              <a:rPr lang="bg-BG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Филиал в структурата на Пловдивския университет "Паисий Хилендарски"</a:t>
            </a:r>
            <a:endParaRPr lang="bg-BG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Кърджали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Филиал в структурата на Минно-геоложкия университет – София</a:t>
            </a: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Кърджали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Филиал „Любен Каравелов“ в структурата на Пловдивския университет "Паисий Хилендарски" </a:t>
            </a: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Пловдив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Филиал в структурата на Техническия университет – София</a:t>
            </a:r>
          </a:p>
          <a:p>
            <a:pPr eaLnBrk="1" hangingPunct="1">
              <a:lnSpc>
                <a:spcPct val="80000"/>
              </a:lnSpc>
            </a:pPr>
            <a:r>
              <a:rPr lang="bg-B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Хасково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Филиал в структурата на Тракийския университет – Стара Загора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endParaRPr lang="bg-BG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52488"/>
          </a:xfrm>
        </p:spPr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04617B"/>
                </a:solidFill>
              </a:rPr>
              <a:t>Висши училища в ЮЦР </a:t>
            </a:r>
            <a:br>
              <a:rPr lang="ru-RU" sz="2400" smtClean="0">
                <a:solidFill>
                  <a:srgbClr val="04617B"/>
                </a:solidFill>
              </a:rPr>
            </a:br>
            <a:r>
              <a:rPr lang="ru-RU" sz="2400" smtClean="0">
                <a:solidFill>
                  <a:srgbClr val="04617B"/>
                </a:solidFill>
              </a:rPr>
              <a:t>с предни места в рейтинговата система на</a:t>
            </a:r>
            <a:r>
              <a:rPr lang="ru-RU" sz="2400" smtClean="0">
                <a:solidFill>
                  <a:srgbClr val="04617B"/>
                </a:solidFill>
                <a:latin typeface="Arial" charset="0"/>
              </a:rPr>
              <a:t> ВУ в Р</a:t>
            </a:r>
            <a:r>
              <a:rPr lang="ru-RU" sz="2400" smtClean="0">
                <a:solidFill>
                  <a:srgbClr val="04617B"/>
                </a:solidFill>
              </a:rPr>
              <a:t> България</a:t>
            </a:r>
            <a:endParaRPr lang="bg-BG" sz="2400" smtClean="0">
              <a:solidFill>
                <a:srgbClr val="04617B"/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05000"/>
              </a:lnSpc>
            </a:pPr>
            <a:r>
              <a:rPr lang="bg-BG" sz="1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Пловдивският университет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 първите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ВУ при класациите по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„Математика“, „Биологически науки“ и „Информатика и компютърни науки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Най-ниска е безработицата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сред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завършилите ПН „Физически науки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 в този университет.</a:t>
            </a:r>
          </a:p>
          <a:p>
            <a:pPr algn="just" eaLnBrk="1" hangingPunct="1">
              <a:lnSpc>
                <a:spcPct val="105000"/>
              </a:lnSpc>
            </a:pP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Университетът по хранителни технологии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първо място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стандартизираните класации по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„Хранителни технологии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 Завършилите това професионално направление имат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най-висок осигурителен доход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съответното направление. 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Най-ниска безработица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завършили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</a:t>
            </a:r>
            <a:r>
              <a:rPr lang="bg-BG" sz="16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Биотехнологии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</a:t>
            </a:r>
            <a:endParaRPr lang="bg-BG" sz="1600" dirty="0" smtClean="0"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5000"/>
              </a:lnSpc>
            </a:pP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Медицинският университет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Пловдив -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сред първите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ВУ по при класациите по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„Медицина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 Завършилите го се реализират на 100%, т.е.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безработицата е 0%.</a:t>
            </a:r>
            <a:r>
              <a:rPr lang="bg-BG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ниверситетът –е и с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най-ниска безработица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сред завършилите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„Обществено здраве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 </a:t>
            </a:r>
            <a:endParaRPr lang="bg-BG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5000"/>
              </a:lnSpc>
            </a:pP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Аграрният университет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Пловдив - на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първо място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класациите по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„Растениевъдство“ и „Растителна защита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</a:t>
            </a:r>
            <a:endParaRPr lang="bg-BG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5000"/>
              </a:lnSpc>
            </a:pP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Академията за музикално, танцово и изобразително изкуство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е на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първо място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при класацията  по </a:t>
            </a:r>
            <a:r>
              <a:rPr lang="bg-BG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ПН „Теория на изкуствата</a:t>
            </a:r>
            <a:r>
              <a:rPr lang="bg-BG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“.</a:t>
            </a:r>
            <a:endParaRPr lang="bg-BG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05000"/>
              </a:lnSpc>
              <a:buFont typeface="Symbol" pitchFamily="18" charset="2"/>
              <a:buChar char=""/>
            </a:pPr>
            <a:endParaRPr lang="bg-BG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bg-BG" sz="22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bg-BG" sz="2800" b="1" u="sng" smtClean="0"/>
              <a:t>Изграждане на устойчива и ефективна връзка между висшите училища и институциите на пазара на труда: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bg-BG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bg-BG" sz="2000" dirty="0" smtClean="0">
                <a:latin typeface="Times New Roman" pitchFamily="18" charset="0"/>
              </a:rPr>
              <a:t>Осигуряването на възможности за </a:t>
            </a:r>
            <a:r>
              <a:rPr lang="bg-BG" sz="2000" b="1" dirty="0" smtClean="0">
                <a:latin typeface="Times New Roman" pitchFamily="18" charset="0"/>
              </a:rPr>
              <a:t>устойчива трудова заетост</a:t>
            </a:r>
            <a:r>
              <a:rPr lang="bg-BG" sz="2000" dirty="0" smtClean="0">
                <a:latin typeface="Times New Roman" pitchFamily="18" charset="0"/>
              </a:rPr>
              <a:t> – приоритет в подготовката на специалистите с висше образование;</a:t>
            </a:r>
          </a:p>
          <a:p>
            <a:pPr eaLnBrk="1" hangingPunct="1">
              <a:lnSpc>
                <a:spcPct val="80000"/>
              </a:lnSpc>
            </a:pPr>
            <a:r>
              <a:rPr lang="bg-BG" sz="2000" dirty="0" smtClean="0">
                <a:latin typeface="Times New Roman" pitchFamily="18" charset="0"/>
              </a:rPr>
              <a:t>Укрепване ролята на </a:t>
            </a:r>
            <a:r>
              <a:rPr lang="bg-BG" sz="2000" b="1" dirty="0" smtClean="0">
                <a:latin typeface="Times New Roman" pitchFamily="18" charset="0"/>
              </a:rPr>
              <a:t>съветите на настоятелите</a:t>
            </a:r>
            <a:r>
              <a:rPr lang="bg-BG" sz="2000" dirty="0" smtClean="0">
                <a:latin typeface="Times New Roman" pitchFamily="18" charset="0"/>
              </a:rPr>
              <a:t> към държавните висши училища, които </a:t>
            </a:r>
            <a:r>
              <a:rPr lang="bg-BG" sz="2000" b="1" dirty="0" smtClean="0">
                <a:latin typeface="Times New Roman" pitchFamily="18" charset="0"/>
              </a:rPr>
              <a:t>включват и представители на работодателите, съсловните и браншовите организации</a:t>
            </a:r>
            <a:r>
              <a:rPr lang="bg-BG" sz="2000" dirty="0" smtClean="0">
                <a:latin typeface="Times New Roman" pitchFamily="18" charset="0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bg-BG" sz="2000" dirty="0" smtClean="0">
                <a:latin typeface="Times New Roman" pitchFamily="18" charset="0"/>
              </a:rPr>
              <a:t>Активно </a:t>
            </a:r>
            <a:r>
              <a:rPr lang="bg-BG" sz="2000" b="1" dirty="0" smtClean="0">
                <a:latin typeface="Times New Roman" pitchFamily="18" charset="0"/>
              </a:rPr>
              <a:t>участие на работодателите при изготвяне на учебните планове и програми</a:t>
            </a:r>
            <a:r>
              <a:rPr lang="bg-BG" sz="2000" dirty="0" smtClean="0">
                <a:latin typeface="Times New Roman" pitchFamily="18" charset="0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bg-BG" sz="2000" dirty="0" smtClean="0">
                <a:latin typeface="Times New Roman" pitchFamily="18" charset="0"/>
              </a:rPr>
              <a:t>Изградени са </a:t>
            </a:r>
            <a:r>
              <a:rPr lang="bg-BG" sz="2000" b="1" dirty="0" smtClean="0">
                <a:latin typeface="Times New Roman" pitchFamily="18" charset="0"/>
              </a:rPr>
              <a:t>центрове за кариерно ориентиране и развитие</a:t>
            </a:r>
            <a:r>
              <a:rPr lang="bg-BG" sz="2000" dirty="0" smtClean="0">
                <a:latin typeface="Times New Roman" pitchFamily="18" charset="0"/>
              </a:rPr>
              <a:t> към ВУ на територията на ЮЦР. </a:t>
            </a:r>
            <a:r>
              <a:rPr lang="ru-RU" sz="2000" dirty="0" smtClean="0">
                <a:latin typeface="Times New Roman" pitchFamily="18" charset="0"/>
              </a:rPr>
              <a:t>Необходима е </a:t>
            </a:r>
            <a:r>
              <a:rPr lang="ru-RU" sz="2000" dirty="0" err="1" smtClean="0">
                <a:latin typeface="Times New Roman" pitchFamily="18" charset="0"/>
              </a:rPr>
              <a:t>по-голяма</a:t>
            </a:r>
            <a:r>
              <a:rPr lang="ru-RU" sz="2000" dirty="0" smtClean="0">
                <a:latin typeface="Times New Roman" pitchFamily="18" charset="0"/>
              </a:rPr>
              <a:t> п</a:t>
            </a:r>
            <a:r>
              <a:rPr lang="bg-BG" sz="2000" dirty="0" err="1" smtClean="0">
                <a:latin typeface="Times New Roman" pitchFamily="18" charset="0"/>
              </a:rPr>
              <a:t>одкрепа</a:t>
            </a:r>
            <a:r>
              <a:rPr lang="bg-BG" sz="2000" dirty="0" smtClean="0">
                <a:latin typeface="Times New Roman" pitchFamily="18" charset="0"/>
              </a:rPr>
              <a:t> за дейността им и  засилване на тяхната роля;</a:t>
            </a:r>
          </a:p>
          <a:p>
            <a:pPr eaLnBrk="1" hangingPunct="1">
              <a:lnSpc>
                <a:spcPct val="80000"/>
              </a:lnSpc>
            </a:pPr>
            <a:r>
              <a:rPr lang="bg-BG" sz="2000" dirty="0" smtClean="0">
                <a:latin typeface="Times New Roman" pitchFamily="18" charset="0"/>
              </a:rPr>
              <a:t>Осигуряване на условия за </a:t>
            </a:r>
            <a:r>
              <a:rPr lang="bg-BG" sz="2000" dirty="0" err="1" smtClean="0">
                <a:latin typeface="Times New Roman" pitchFamily="18" charset="0"/>
              </a:rPr>
              <a:t>комерсиализиране</a:t>
            </a:r>
            <a:r>
              <a:rPr lang="bg-BG" sz="2000" dirty="0" smtClean="0">
                <a:latin typeface="Times New Roman" pitchFamily="18" charset="0"/>
              </a:rPr>
              <a:t> на инвестициите в образованието и реализирането им на един по-късен етап не само като </a:t>
            </a:r>
            <a:r>
              <a:rPr lang="bg-BG" sz="2000" b="1" dirty="0" smtClean="0">
                <a:latin typeface="Times New Roman" pitchFamily="18" charset="0"/>
              </a:rPr>
              <a:t>адекватно подготвена работна сила</a:t>
            </a:r>
            <a:r>
              <a:rPr lang="bg-BG" sz="2000" dirty="0" smtClean="0">
                <a:latin typeface="Times New Roman" pitchFamily="18" charset="0"/>
              </a:rPr>
              <a:t>, но и под формата на </a:t>
            </a:r>
            <a:r>
              <a:rPr lang="bg-BG" sz="2000" b="1" dirty="0" smtClean="0">
                <a:latin typeface="Times New Roman" pitchFamily="18" charset="0"/>
              </a:rPr>
              <a:t>работещи иновации</a:t>
            </a:r>
            <a:r>
              <a:rPr lang="bg-BG" sz="2000" dirty="0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bg-BG" sz="2800" b="1" u="sng" dirty="0" smtClean="0">
                <a:solidFill>
                  <a:srgbClr val="04617B"/>
                </a:solidFill>
              </a:rPr>
              <a:t>Изграждане на устойчива и ефективна връзка между висшите училища и институциите на пазара на труда:</a:t>
            </a:r>
            <a:endParaRPr lang="bg-BG" sz="2800" dirty="0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>
              <a:latin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</a:rPr>
              <a:t>Изпълнява се </a:t>
            </a:r>
            <a:r>
              <a:rPr lang="ru-RU" b="1" dirty="0" smtClean="0">
                <a:latin typeface="Times New Roman" pitchFamily="18" charset="0"/>
              </a:rPr>
              <a:t>проект „</a:t>
            </a:r>
            <a:r>
              <a:rPr lang="ru-RU" b="1" dirty="0" err="1" smtClean="0">
                <a:latin typeface="Times New Roman" pitchFamily="18" charset="0"/>
              </a:rPr>
              <a:t>Студентски</a:t>
            </a:r>
            <a:r>
              <a:rPr lang="ru-RU" b="1" dirty="0" smtClean="0">
                <a:latin typeface="Times New Roman" pitchFamily="18" charset="0"/>
              </a:rPr>
              <a:t> практики</a:t>
            </a:r>
            <a:r>
              <a:rPr lang="ru-RU" dirty="0" smtClean="0">
                <a:latin typeface="Times New Roman" pitchFamily="18" charset="0"/>
              </a:rPr>
              <a:t>”, финансиран по ОП „Развитие на човешките ресурси”. Предоставя се качествена </a:t>
            </a:r>
            <a:r>
              <a:rPr lang="ru-RU" b="1" dirty="0" smtClean="0">
                <a:latin typeface="Times New Roman" pitchFamily="18" charset="0"/>
              </a:rPr>
              <a:t>професионална подготовка на </a:t>
            </a:r>
            <a:r>
              <a:rPr lang="ru-RU" b="1" dirty="0" err="1" smtClean="0">
                <a:latin typeface="Times New Roman" pitchFamily="18" charset="0"/>
              </a:rPr>
              <a:t>студенти</a:t>
            </a:r>
            <a:r>
              <a:rPr lang="ru-RU" b="1" dirty="0" smtClean="0">
                <a:latin typeface="Times New Roman" pitchFamily="18" charset="0"/>
              </a:rPr>
              <a:t> в реални работни условия</a:t>
            </a:r>
            <a:r>
              <a:rPr lang="ru-RU" dirty="0" smtClean="0">
                <a:latin typeface="Times New Roman" pitchFamily="18" charset="0"/>
              </a:rPr>
              <a:t>. Цели </a:t>
            </a:r>
            <a:r>
              <a:rPr lang="ru-RU" b="1" dirty="0" smtClean="0">
                <a:latin typeface="Times New Roman" pitchFamily="18" charset="0"/>
              </a:rPr>
              <a:t>успешна реализация</a:t>
            </a:r>
            <a:r>
              <a:rPr lang="ru-RU" dirty="0" smtClean="0">
                <a:latin typeface="Times New Roman" pitchFamily="18" charset="0"/>
              </a:rPr>
              <a:t> на младите хора </a:t>
            </a:r>
            <a:r>
              <a:rPr lang="ru-RU" b="1" dirty="0" smtClean="0">
                <a:latin typeface="Times New Roman" pitchFamily="18" charset="0"/>
              </a:rPr>
              <a:t>на трудовия пазар</a:t>
            </a:r>
            <a:r>
              <a:rPr lang="ru-RU" dirty="0" smtClean="0">
                <a:latin typeface="Times New Roman" pitchFamily="18" charset="0"/>
              </a:rPr>
              <a:t>. Вече са </a:t>
            </a:r>
            <a:r>
              <a:rPr lang="ru-RU" b="1" dirty="0" smtClean="0">
                <a:latin typeface="Times New Roman" pitchFamily="18" charset="0"/>
              </a:rPr>
              <a:t>приключили над 49500 практики</a:t>
            </a:r>
            <a:r>
              <a:rPr lang="ru-RU" dirty="0" smtClean="0">
                <a:latin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</a:rPr>
              <a:t>стартирали</a:t>
            </a:r>
            <a:r>
              <a:rPr lang="ru-RU" b="1" dirty="0" smtClean="0">
                <a:latin typeface="Times New Roman" pitchFamily="18" charset="0"/>
              </a:rPr>
              <a:t> са 64400</a:t>
            </a:r>
            <a:r>
              <a:rPr lang="ru-RU" dirty="0" smtClean="0">
                <a:latin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</a:rPr>
              <a:t>като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</a:rPr>
              <a:t>регистрираните</a:t>
            </a:r>
            <a:r>
              <a:rPr lang="ru-RU" b="1" dirty="0" smtClean="0">
                <a:latin typeface="Times New Roman" pitchFamily="18" charset="0"/>
              </a:rPr>
              <a:t> работодатели са  14000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 eaLnBrk="1" hangingPunct="1"/>
            <a:endParaRPr lang="bg-BG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bg-BG" sz="2800" b="1" u="sng" dirty="0">
                <a:solidFill>
                  <a:srgbClr val="04617B"/>
                </a:solidFill>
              </a:rPr>
              <a:t>Изграждане на устойчива и ефективна връзка между </a:t>
            </a:r>
            <a:r>
              <a:rPr lang="bg-BG" sz="2800" b="1" u="sng" dirty="0" smtClean="0">
                <a:solidFill>
                  <a:srgbClr val="04617B"/>
                </a:solidFill>
              </a:rPr>
              <a:t>професионалните училища </a:t>
            </a:r>
            <a:r>
              <a:rPr lang="bg-BG" sz="2800" b="1" u="sng" dirty="0">
                <a:solidFill>
                  <a:srgbClr val="04617B"/>
                </a:solidFill>
              </a:rPr>
              <a:t>и институциите на пазара на труда</a:t>
            </a:r>
            <a:endParaRPr lang="bg-BG" sz="28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ru-RU" sz="2400" dirty="0">
                <a:latin typeface="Times New Roman" pitchFamily="18" charset="0"/>
              </a:rPr>
              <a:t>Изпълнява се </a:t>
            </a:r>
            <a:r>
              <a:rPr lang="ru-RU" sz="2400" dirty="0" smtClean="0">
                <a:latin typeface="Times New Roman" pitchFamily="18" charset="0"/>
              </a:rPr>
              <a:t>проект „Ученически практики</a:t>
            </a:r>
            <a:r>
              <a:rPr lang="ru-RU" sz="2400" dirty="0">
                <a:latin typeface="Times New Roman" pitchFamily="18" charset="0"/>
              </a:rPr>
              <a:t>”</a:t>
            </a:r>
            <a:r>
              <a:rPr lang="ru-RU" sz="2400" dirty="0" smtClean="0">
                <a:latin typeface="Times New Roman" pitchFamily="18" charset="0"/>
              </a:rPr>
              <a:t>,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финансиран по ОП „Развитие на човешките ресурси”. </a:t>
            </a:r>
            <a:endParaRPr lang="ru-RU" sz="2400" dirty="0" smtClean="0">
              <a:latin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itchFamily="18" charset="0"/>
                <a:cs typeface="Times New Roman" panose="02020603050405020304" pitchFamily="18" charset="0"/>
              </a:rPr>
              <a:t>Предоставя </a:t>
            </a:r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се качествена професионална подготовка на </a:t>
            </a:r>
            <a:r>
              <a:rPr lang="ru-RU" sz="2400" dirty="0" smtClean="0">
                <a:latin typeface="Times New Roman" pitchFamily="18" charset="0"/>
                <a:cs typeface="Times New Roman" panose="02020603050405020304" pitchFamily="18" charset="0"/>
              </a:rPr>
              <a:t>ученици в </a:t>
            </a:r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реални работни условия. Цели успешна реализация на младите хора на трудовия пазар. </a:t>
            </a:r>
            <a:endParaRPr lang="ru-RU" sz="2400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itchFamily="18" charset="0"/>
                <a:cs typeface="Times New Roman" panose="02020603050405020304" pitchFamily="18" charset="0"/>
              </a:rPr>
              <a:t>Вече </a:t>
            </a:r>
            <a:r>
              <a:rPr lang="ru-RU" sz="2400" dirty="0">
                <a:latin typeface="Times New Roman" pitchFamily="18" charset="0"/>
                <a:cs typeface="Times New Roman" panose="02020603050405020304" pitchFamily="18" charset="0"/>
              </a:rPr>
              <a:t>са приключили над </a:t>
            </a:r>
            <a:r>
              <a:rPr lang="ru-RU" sz="2400" dirty="0" smtClean="0">
                <a:latin typeface="Times New Roman" pitchFamily="18" charset="0"/>
                <a:cs typeface="Times New Roman" panose="02020603050405020304" pitchFamily="18" charset="0"/>
              </a:rPr>
              <a:t>20 300 практики.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 учебната 2013/2014 година са включени нови 2 </a:t>
            </a:r>
            <a:r>
              <a:rPr lang="bg-BG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419 </a:t>
            </a:r>
            <a:r>
              <a:rPr lang="bg-BG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работодатели. </a:t>
            </a:r>
          </a:p>
          <a:p>
            <a:pPr marL="0" indent="0" eaLnBrk="1" hangingPunct="1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Изпълнението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проекта продължава през учебната 2014/2015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bg-BG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6051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727829"/>
            <a:ext cx="7848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altLang="bg-BG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Училищна система на професионално образование и обучение в Южен централен район</a:t>
            </a:r>
            <a:endParaRPr kumimoji="0" lang="bg-BG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916125"/>
              </p:ext>
            </p:extLst>
          </p:nvPr>
        </p:nvGraphicFramePr>
        <p:xfrm>
          <a:off x="734267" y="1484784"/>
          <a:ext cx="7726165" cy="48259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56184"/>
                <a:gridCol w="1584176"/>
                <a:gridCol w="1512168"/>
                <a:gridCol w="1512168"/>
                <a:gridCol w="1461469"/>
              </a:tblGrid>
              <a:tr h="1368152"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област Кърджали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bg-BG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13 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ПГ</a:t>
                      </a:r>
                      <a:r>
                        <a:rPr lang="bg-BG" sz="1600" b="1" baseline="0" dirty="0" smtClean="0">
                          <a:solidFill>
                            <a:schemeClr val="tx1"/>
                          </a:solidFill>
                        </a:rPr>
                        <a:t> и 1 ОУ</a:t>
                      </a:r>
                      <a:endParaRPr lang="bg-BG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област Пазарджик</a:t>
                      </a:r>
                    </a:p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7 ПГ</a:t>
                      </a:r>
                      <a:r>
                        <a:rPr lang="bg-BG" sz="1600" b="1" baseline="0" dirty="0" smtClean="0">
                          <a:solidFill>
                            <a:schemeClr val="tx1"/>
                          </a:solidFill>
                        </a:rPr>
                        <a:t> и 3 СОУ</a:t>
                      </a:r>
                      <a:endParaRPr lang="bg-BG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област Пловдив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bg-BG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27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ПГ,</a:t>
                      </a:r>
                      <a:r>
                        <a:rPr lang="bg-BG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r>
                        <a:rPr lang="bg-BG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СОУ,</a:t>
                      </a:r>
                      <a:endParaRPr lang="en-US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en-US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 </a:t>
                      </a:r>
                      <a:r>
                        <a:rPr lang="bg-BG" sz="1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частни</a:t>
                      </a:r>
                      <a:r>
                        <a:rPr lang="bg-BG" sz="16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ПГ и 4 колежа</a:t>
                      </a:r>
                      <a:endParaRPr lang="bg-BG" sz="1600" b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област Смолян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bg-BG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ПГ</a:t>
                      </a:r>
                      <a:endParaRPr lang="bg-BG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област Хасково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bg-BG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bg-BG" sz="1600" b="1" dirty="0" smtClean="0">
                          <a:solidFill>
                            <a:schemeClr val="tx1"/>
                          </a:solidFill>
                        </a:rPr>
                        <a:t>ПГ</a:t>
                      </a:r>
                      <a:r>
                        <a:rPr lang="bg-BG" sz="1600" b="1" baseline="0" dirty="0" smtClean="0">
                          <a:solidFill>
                            <a:schemeClr val="tx1"/>
                          </a:solidFill>
                        </a:rPr>
                        <a:t> и 6 СОУ</a:t>
                      </a:r>
                      <a:endParaRPr lang="bg-BG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7844">
                <a:tc>
                  <a:txBody>
                    <a:bodyPr/>
                    <a:lstStyle/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Икономика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- 672</a:t>
                      </a:r>
                      <a:endParaRPr lang="bg-BG" sz="11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Туризъм – 477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Текстил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облекло – 302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Електротехника и електроника – 191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Хранителни технологии – 131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Компютърни технологии – 117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Селско и горско стопанство – 180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Строителство и архитектура - 114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Машиностроене и металургия - 69</a:t>
                      </a:r>
                      <a:endParaRPr lang="bg-B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Икономика 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- 900</a:t>
                      </a:r>
                      <a:endParaRPr lang="bg-BG" sz="11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Електротехника и електроника – 870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Селско и горско стопанство - 765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Туризъм – 725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Строителство и архитектура - 430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Машиностроене, металургия  и минно дело – 308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Дърводобив и мебелна промишленост - 295</a:t>
                      </a:r>
                      <a:endParaRPr lang="bg-BG" sz="1100" b="1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Компютърни технологии – 279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Текстил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облекло – 277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Хранителни технологии – 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Електротехника и електроника – 2547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Туризъм – 1619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Селско стопанство – 1241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Строителство и архитектура - 993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Машиностроене и металургия – 730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Текстил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облекло – 627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Хранителни технологии – 578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Дърводобив  и мебелна промишленост - 376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Компютърни технологии – 333</a:t>
                      </a:r>
                      <a:endParaRPr lang="bg-BG" sz="11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Туризъм – 395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Компютърни технологии – 224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Електротехника и електроника – 230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Горско стопанство – 192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i="0" baseline="0" dirty="0" smtClean="0">
                          <a:solidFill>
                            <a:schemeClr val="tx1"/>
                          </a:solidFill>
                        </a:rPr>
                        <a:t>Икономика  - 112</a:t>
                      </a:r>
                      <a:endParaRPr lang="bg-BG" sz="1100" b="1" i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1100" b="1" dirty="0" smtClean="0">
                          <a:solidFill>
                            <a:schemeClr val="tx1"/>
                          </a:solidFill>
                        </a:rPr>
                        <a:t>Текстил</a:t>
                      </a: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 и облекло – 24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Добив и минно дело – 21</a:t>
                      </a:r>
                    </a:p>
                    <a:p>
                      <a:endParaRPr lang="bg-B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Електротехника и електроника – 939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Туризъм – 828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Селско и горско стопанство – 413</a:t>
                      </a:r>
                    </a:p>
                    <a:p>
                      <a:r>
                        <a:rPr lang="bg-BG" sz="11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Текстил</a:t>
                      </a:r>
                      <a:r>
                        <a:rPr lang="bg-BG" sz="11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и облекло – 377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Машиностроене и металургия - 118</a:t>
                      </a:r>
                      <a:endParaRPr lang="bg-BG" sz="11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Хранителни технологии – 109</a:t>
                      </a:r>
                    </a:p>
                    <a:p>
                      <a:r>
                        <a:rPr lang="bg-BG" sz="1100" b="1" baseline="0" dirty="0" smtClean="0">
                          <a:solidFill>
                            <a:schemeClr val="tx1"/>
                          </a:solidFill>
                        </a:rPr>
                        <a:t>Компютърни технологии – 109</a:t>
                      </a:r>
                    </a:p>
                    <a:p>
                      <a:endParaRPr lang="bg-BG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63929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1192</TotalTime>
  <Words>1382</Words>
  <Application>Microsoft Office PowerPoint</Application>
  <PresentationFormat>On-screen Show (4:3)</PresentationFormat>
  <Paragraphs>169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 </vt:lpstr>
      <vt:lpstr>Системата на висше образование в България и Южен централен район (ЮЦР)</vt:lpstr>
      <vt:lpstr>Висши училища в ЮЦР на България обхващащ Пловдив, Пазарджик, Хасково, Смолян и Кърджали </vt:lpstr>
      <vt:lpstr>Филиали и колежи в структурата на ВУ в ЮЦР на България</vt:lpstr>
      <vt:lpstr>Висши училища в ЮЦР  с предни места в рейтинговата система на ВУ в Р България</vt:lpstr>
      <vt:lpstr>Изграждане на устойчива и ефективна връзка между висшите училища и институциите на пазара на труда:</vt:lpstr>
      <vt:lpstr>Изграждане на устойчива и ефективна връзка между висшите училища и институциите на пазара на труда:</vt:lpstr>
      <vt:lpstr>Изграждане на устойчива и ефективна връзка между професионалните училища и институциите на пазара на труда</vt:lpstr>
      <vt:lpstr>Slide 9</vt:lpstr>
      <vt:lpstr>ПРОЕКТ НА КОНЦЕПЦИЯ ЗА РАЗВИТИЕ НА ПРОФЕСИОНАЛНОТО ОБРАЗОВАНИЕ И ОБУЧЕНИЕ  </vt:lpstr>
      <vt:lpstr>ПРОЕКТ НА КОНЦЕПЦИЯ ЗА РАЗВИТИЕ НА ПРОФЕСИОНАЛНОТО ОБРАЗОВАНИЕ И ОБУЧЕНИЕ</vt:lpstr>
      <vt:lpstr>ПРОЕКТ НА КОНЦЕПЦИЯ ЗА РАЗВИТИЕ НА ПРОФЕСИОНАЛНОТО ОБРАЗОВАНИЕ И ОБУЧЕНИЕ</vt:lpstr>
      <vt:lpstr>Проект „Система за кариерно ориентиране в училищното образование“</vt:lpstr>
      <vt:lpstr>   ОБУЧЕНИЕ ЧРЕЗ РАБОТА (ДУАЛНО ОБУЧЕНИЕ) Форма на партньорство „образование – бизнес“ </vt:lpstr>
      <vt:lpstr>  ОБУЧЕНИЕ ЧРЕЗ РАБОТА (ДУАЛНО ОБУЧЕНИЕ) Форма на партньорство „образование – бизнес“ </vt:lpstr>
      <vt:lpstr>МИНИСТЕРСТВО НА ОБРАЗОВАНИЕТО И НАУКАТА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Броят на висшите училища в Република България е 51</dc:title>
  <dc:creator>a.boicheva</dc:creator>
  <cp:lastModifiedBy>l.spasova</cp:lastModifiedBy>
  <cp:revision>110</cp:revision>
  <dcterms:created xsi:type="dcterms:W3CDTF">2014-01-28T09:33:07Z</dcterms:created>
  <dcterms:modified xsi:type="dcterms:W3CDTF">2014-06-23T15:40:47Z</dcterms:modified>
</cp:coreProperties>
</file>